
<file path=[Content_Types].xml><?xml version="1.0" encoding="utf-8"?>
<Types xmlns="http://schemas.openxmlformats.org/package/2006/content-types">
  <Default Extension="(null)"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notesMasterIdLst>
    <p:notesMasterId r:id="rId61"/>
  </p:notesMasterIdLst>
  <p:sldIdLst>
    <p:sldId id="256" r:id="rId2"/>
    <p:sldId id="379" r:id="rId3"/>
    <p:sldId id="560" r:id="rId4"/>
    <p:sldId id="476" r:id="rId5"/>
    <p:sldId id="546" r:id="rId6"/>
    <p:sldId id="510" r:id="rId7"/>
    <p:sldId id="522" r:id="rId8"/>
    <p:sldId id="512" r:id="rId9"/>
    <p:sldId id="513" r:id="rId10"/>
    <p:sldId id="514" r:id="rId11"/>
    <p:sldId id="515" r:id="rId12"/>
    <p:sldId id="516" r:id="rId13"/>
    <p:sldId id="517" r:id="rId14"/>
    <p:sldId id="518" r:id="rId15"/>
    <p:sldId id="561" r:id="rId16"/>
    <p:sldId id="562" r:id="rId17"/>
    <p:sldId id="563" r:id="rId18"/>
    <p:sldId id="564" r:id="rId19"/>
    <p:sldId id="519" r:id="rId20"/>
    <p:sldId id="520" r:id="rId21"/>
    <p:sldId id="521" r:id="rId22"/>
    <p:sldId id="529" r:id="rId23"/>
    <p:sldId id="530" r:id="rId24"/>
    <p:sldId id="531" r:id="rId25"/>
    <p:sldId id="523" r:id="rId26"/>
    <p:sldId id="524" r:id="rId27"/>
    <p:sldId id="547" r:id="rId28"/>
    <p:sldId id="528" r:id="rId29"/>
    <p:sldId id="525" r:id="rId30"/>
    <p:sldId id="536" r:id="rId31"/>
    <p:sldId id="537" r:id="rId32"/>
    <p:sldId id="539" r:id="rId33"/>
    <p:sldId id="532" r:id="rId34"/>
    <p:sldId id="533" r:id="rId35"/>
    <p:sldId id="542" r:id="rId36"/>
    <p:sldId id="548" r:id="rId37"/>
    <p:sldId id="572" r:id="rId38"/>
    <p:sldId id="566" r:id="rId39"/>
    <p:sldId id="540" r:id="rId40"/>
    <p:sldId id="567" r:id="rId41"/>
    <p:sldId id="541" r:id="rId42"/>
    <p:sldId id="534" r:id="rId43"/>
    <p:sldId id="535" r:id="rId44"/>
    <p:sldId id="543" r:id="rId45"/>
    <p:sldId id="544" r:id="rId46"/>
    <p:sldId id="549" r:id="rId47"/>
    <p:sldId id="550" r:id="rId48"/>
    <p:sldId id="573" r:id="rId49"/>
    <p:sldId id="568" r:id="rId50"/>
    <p:sldId id="559" r:id="rId51"/>
    <p:sldId id="551" r:id="rId52"/>
    <p:sldId id="565" r:id="rId53"/>
    <p:sldId id="552" r:id="rId54"/>
    <p:sldId id="553" r:id="rId55"/>
    <p:sldId id="554" r:id="rId56"/>
    <p:sldId id="569" r:id="rId57"/>
    <p:sldId id="570" r:id="rId58"/>
    <p:sldId id="574" r:id="rId59"/>
    <p:sldId id="571" r:id="rId60"/>
  </p:sldIdLst>
  <p:sldSz cx="9144000" cy="6858000" type="screen4x3"/>
  <p:notesSz cx="6858000" cy="9144000"/>
  <p:defaultTextStyle>
    <a:defPPr>
      <a:defRPr lang="en-US"/>
    </a:defPPr>
    <a:lvl1pPr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1pPr>
    <a:lvl2pPr marL="4572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2pPr>
    <a:lvl3pPr marL="9144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3pPr>
    <a:lvl4pPr marL="13716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4pPr>
    <a:lvl5pPr marL="1828800" algn="just" rtl="0" fontAlgn="base">
      <a:lnSpc>
        <a:spcPct val="90000"/>
      </a:lnSpc>
      <a:spcBef>
        <a:spcPct val="20000"/>
      </a:spcBef>
      <a:spcAft>
        <a:spcPct val="0"/>
      </a:spcAft>
      <a:buFont typeface="Wingdings" pitchFamily="2" charset="2"/>
      <a:buChar char="§"/>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8" autoAdjust="0"/>
    <p:restoredTop sz="50000" autoAdjust="0"/>
  </p:normalViewPr>
  <p:slideViewPr>
    <p:cSldViewPr>
      <p:cViewPr varScale="1">
        <p:scale>
          <a:sx n="127" d="100"/>
          <a:sy n="127" d="100"/>
        </p:scale>
        <p:origin x="5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EB10F-31B0-974A-92F0-77C0D57F1205}" type="datetimeFigureOut">
              <a:t>15.01.2019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50A368-F889-6D4D-8143-185EF9861683}" type="slidenum">
              <a:t>‹#›</a:t>
            </a:fld>
            <a:endParaRPr lang="en-US"/>
          </a:p>
        </p:txBody>
      </p:sp>
    </p:spTree>
    <p:extLst>
      <p:ext uri="{BB962C8B-B14F-4D97-AF65-F5344CB8AC3E}">
        <p14:creationId xmlns:p14="http://schemas.microsoft.com/office/powerpoint/2010/main" val="1125293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sp>
        <p:nvSpPr>
          <p:cNvPr id="7" name="Date Placeholder 6"/>
          <p:cNvSpPr>
            <a:spLocks noGrp="1"/>
          </p:cNvSpPr>
          <p:nvPr>
            <p:ph type="dt" sz="half" idx="10"/>
          </p:nvPr>
        </p:nvSpPr>
        <p:spPr/>
        <p:txBody>
          <a:bodyPr/>
          <a:lstStyle/>
          <a:p>
            <a:pPr>
              <a:defRPr/>
            </a:pPr>
            <a:endParaRPr lang="en-US"/>
          </a:p>
        </p:txBody>
      </p:sp>
      <p:sp>
        <p:nvSpPr>
          <p:cNvPr id="20" name="Footer Placeholder 19"/>
          <p:cNvSpPr>
            <a:spLocks noGrp="1"/>
          </p:cNvSpPr>
          <p:nvPr>
            <p:ph type="ftr" sz="quarter" idx="11"/>
          </p:nvPr>
        </p:nvSpPr>
        <p:spPr/>
        <p:txBody>
          <a:bodyPr/>
          <a:lstStyle/>
          <a:p>
            <a:pPr>
              <a:defRPr/>
            </a:pPr>
            <a:endParaRPr lang="en-US"/>
          </a:p>
        </p:txBody>
      </p:sp>
      <p:sp>
        <p:nvSpPr>
          <p:cNvPr id="10" name="Slide Number Placeholder 9"/>
          <p:cNvSpPr>
            <a:spLocks noGrp="1"/>
          </p:cNvSpPr>
          <p:nvPr>
            <p:ph type="sldNum" sz="quarter" idx="12"/>
          </p:nvPr>
        </p:nvSpPr>
        <p:spPr/>
        <p:txBody>
          <a:bodyPr/>
          <a:lstStyle/>
          <a:p>
            <a:pPr>
              <a:defRPr/>
            </a:pPr>
            <a:fld id="{64F0A5E2-7B70-4D7F-92C3-938E981F5436}" type="slidenum">
              <a:rPr lang="en-US" smtClean="0"/>
              <a:pPr>
                <a:defRPr/>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4F92BBA-E91E-4534-92B0-B2514B525D9B}" type="slidenum">
              <a:rPr lang="en-US" smtClean="0"/>
              <a:pPr>
                <a:defRPr/>
              </a:pPr>
              <a:t>‹#›</a:t>
            </a:fld>
            <a:endParaRPr lang="en-US"/>
          </a:p>
        </p:txBody>
      </p:sp>
    </p:spTree>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EB6FC29-4971-4032-B354-CAA768C1F56E}" type="slidenum">
              <a:rPr lang="en-US" smtClean="0"/>
              <a:pPr>
                <a:defRPr/>
              </a:pPr>
              <a:t>‹#›</a:t>
            </a:fld>
            <a:endParaRPr lang="en-US"/>
          </a:p>
        </p:txBody>
      </p:sp>
    </p:spTree>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1066800" y="381000"/>
            <a:ext cx="7620000" cy="1143000"/>
          </a:xfrm>
        </p:spPr>
        <p:txBody>
          <a:bodyPr/>
          <a:lstStyle/>
          <a:p>
            <a:r>
              <a:rPr lang="en-US"/>
              <a:t>Click to edit Master title style</a:t>
            </a:r>
          </a:p>
        </p:txBody>
      </p:sp>
      <p:sp>
        <p:nvSpPr>
          <p:cNvPr id="3" name="Text Placeholder 2"/>
          <p:cNvSpPr>
            <a:spLocks noGrp="1"/>
          </p:cNvSpPr>
          <p:nvPr>
            <p:ph type="body" sz="half" idx="1"/>
          </p:nvPr>
        </p:nvSpPr>
        <p:spPr>
          <a:xfrm>
            <a:off x="1066800" y="1752600"/>
            <a:ext cx="37338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953000" y="1752600"/>
            <a:ext cx="3733800" cy="4114800"/>
          </a:xfrm>
        </p:spPr>
        <p:txBody>
          <a:bodyPr>
            <a:normAutofit/>
          </a:bodyPr>
          <a:lstStyle/>
          <a:p>
            <a:pPr lvl="0"/>
            <a:endParaRPr lang="en-US" noProof="0"/>
          </a:p>
        </p:txBody>
      </p:sp>
      <p:sp>
        <p:nvSpPr>
          <p:cNvPr id="5" name="Date Placeholder 4"/>
          <p:cNvSpPr>
            <a:spLocks noGrp="1"/>
          </p:cNvSpPr>
          <p:nvPr>
            <p:ph type="dt" sz="half" idx="10"/>
          </p:nvPr>
        </p:nvSpPr>
        <p:spPr>
          <a:xfrm>
            <a:off x="1014413" y="6107113"/>
            <a:ext cx="1905000" cy="457200"/>
          </a:xfrm>
        </p:spPr>
        <p:txBody>
          <a:bodyPr/>
          <a:lstStyle>
            <a:lvl1pPr>
              <a:defRPr/>
            </a:lvl1pPr>
          </a:lstStyle>
          <a:p>
            <a:pPr>
              <a:defRPr/>
            </a:pPr>
            <a:endParaRPr lang="en-US"/>
          </a:p>
        </p:txBody>
      </p:sp>
      <p:sp>
        <p:nvSpPr>
          <p:cNvPr id="6" name="Footer Placeholder 5"/>
          <p:cNvSpPr>
            <a:spLocks noGrp="1"/>
          </p:cNvSpPr>
          <p:nvPr>
            <p:ph type="ftr" sz="quarter" idx="11"/>
          </p:nvPr>
        </p:nvSpPr>
        <p:spPr>
          <a:xfrm>
            <a:off x="3452813" y="6107113"/>
            <a:ext cx="2895600" cy="457200"/>
          </a:xfr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881813" y="6107113"/>
            <a:ext cx="1905000" cy="457200"/>
          </a:xfrm>
        </p:spPr>
        <p:txBody>
          <a:bodyPr/>
          <a:lstStyle>
            <a:lvl1pPr>
              <a:defRPr/>
            </a:lvl1pPr>
          </a:lstStyle>
          <a:p>
            <a:pPr>
              <a:defRPr/>
            </a:pPr>
            <a:fld id="{50647E78-66DF-4511-AAB1-D534E23A1EB1}" type="slidenum">
              <a:rPr lang="en-US"/>
              <a:pPr>
                <a:defRPr/>
              </a:pPr>
              <a:t>‹#›</a:t>
            </a:fld>
            <a:endParaRPr lang="en-US"/>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61B7E54-3F05-440A-8157-79DCC334D5B6}" type="slidenum">
              <a:rPr lang="en-US" smtClean="0"/>
              <a:pPr>
                <a:defRPr/>
              </a:pPr>
              <a:t>‹#›</a:t>
            </a:fld>
            <a:endParaRPr lang="en-US"/>
          </a:p>
        </p:txBody>
      </p:sp>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C861437-5D87-4C75-A818-2E6DC8DD0181}" type="slidenum">
              <a:rPr lang="en-US" smtClean="0"/>
              <a:pPr>
                <a:defRPr/>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93E7F3F-7EF1-4FC5-94CD-DBF53B1EB3CF}" type="slidenum">
              <a:rPr lang="en-US" smtClean="0"/>
              <a:pPr>
                <a:defRPr/>
              </a:pPr>
              <a:t>‹#›</a:t>
            </a:fld>
            <a:endParaRPr lang="en-US"/>
          </a:p>
        </p:txBody>
      </p:sp>
    </p:spTree>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F10E4D85-CFBD-4A61-B1EF-B1CC1B88203A}" type="slidenum">
              <a:rPr lang="en-US" smtClean="0"/>
              <a:pPr>
                <a:defRPr/>
              </a:pPr>
              <a:t>‹#›</a:t>
            </a:fld>
            <a:endParaRPr lang="en-US"/>
          </a:p>
        </p:txBody>
      </p:sp>
    </p:spTree>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4E6326E4-DBD4-477F-BE56-046141F86FC3}" type="slidenum">
              <a:rPr lang="en-US" smtClean="0"/>
              <a:pPr>
                <a:defRPr/>
              </a:pPr>
              <a:t>‹#›</a:t>
            </a:fld>
            <a:endParaRPr lang="en-US"/>
          </a:p>
        </p:txBody>
      </p:sp>
    </p:spTree>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7066C2CE-F81A-4641-A3EC-48C1241CA9B2}" type="slidenum">
              <a:rPr lang="en-US" smtClean="0"/>
              <a:pPr>
                <a:defRPr/>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48A830E-468A-4D27-8C22-9F823A5A947F}" type="slidenum">
              <a:rPr lang="en-US" smtClean="0"/>
              <a:pPr>
                <a:defRPr/>
              </a:pPr>
              <a:t>‹#›</a:t>
            </a:fld>
            <a:endParaRPr lang="en-US"/>
          </a:p>
        </p:txBody>
      </p:sp>
    </p:spTree>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963FFF-4134-4832-B670-FF2B672A4552}" type="slidenum">
              <a:rPr lang="en-US" smtClean="0"/>
              <a:pPr>
                <a:defRPr/>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a:t>Click to edit Master title style</a:t>
            </a:r>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marL="365760" lvl="0" indent="-283464" algn="l" rtl="0" eaLnBrk="1" latinLnBrk="0" hangingPunct="1">
              <a:lnSpc>
                <a:spcPct val="100000"/>
              </a:lnSpc>
              <a:spcBef>
                <a:spcPts val="600"/>
              </a:spcBef>
              <a:buClr>
                <a:schemeClr val="accent1"/>
              </a:buClr>
              <a:buSzPct val="80000"/>
              <a:buFont typeface="Wingdings 2"/>
              <a:buChar char=""/>
            </a:pPr>
            <a:r>
              <a:rPr kumimoji="0" lang="en-US"/>
              <a:t>Click to edit Master text styles</a:t>
            </a:r>
          </a:p>
          <a:p>
            <a:pPr marL="639763" lvl="1" indent="-236538" algn="l" rtl="0" eaLnBrk="0" fontAlgn="base" latinLnBrk="0" hangingPunct="0">
              <a:lnSpc>
                <a:spcPct val="100000"/>
              </a:lnSpc>
              <a:spcBef>
                <a:spcPts val="550"/>
              </a:spcBef>
              <a:spcAft>
                <a:spcPct val="0"/>
              </a:spcAft>
              <a:buClr>
                <a:schemeClr val="accent1"/>
              </a:buClr>
              <a:buFont typeface="Verdana" pitchFamily="34" charset="0"/>
              <a:buChar char="◦"/>
            </a:pPr>
            <a:r>
              <a:rPr kumimoji="0" lang="en-US"/>
              <a:t>Second level</a:t>
            </a:r>
          </a:p>
          <a:p>
            <a:pPr marL="885825" lvl="2" indent="-228600" algn="l" rtl="0" eaLnBrk="0" fontAlgn="base" latinLnBrk="0" hangingPunct="0">
              <a:lnSpc>
                <a:spcPct val="100000"/>
              </a:lnSpc>
              <a:spcBef>
                <a:spcPct val="20000"/>
              </a:spcBef>
              <a:spcAft>
                <a:spcPct val="0"/>
              </a:spcAft>
              <a:buClr>
                <a:schemeClr val="accent2"/>
              </a:buClr>
              <a:buFont typeface="Wingdings 2" pitchFamily="18" charset="2"/>
              <a:buChar char=""/>
            </a:pPr>
            <a:r>
              <a:rPr kumimoji="0" lang="en-US"/>
              <a:t>Third level</a:t>
            </a:r>
          </a:p>
          <a:p>
            <a:pPr lvl="3" eaLnBrk="1" latinLnBrk="0" hangingPunct="1"/>
            <a:r>
              <a:rPr kumimoji="0" lang="en-US"/>
              <a:t>Fourth level</a:t>
            </a:r>
          </a:p>
          <a:p>
            <a:pPr lvl="4" eaLnBrk="1" latinLnBrk="0" hangingPunct="1"/>
            <a:r>
              <a:rPr kumimoji="0" lang="en-US"/>
              <a:t>Fifth level</a:t>
            </a:r>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pPr>
              <a:defRPr/>
            </a:pPr>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pPr>
              <a:defRPr/>
            </a:pPr>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pPr>
              <a:defRPr/>
            </a:pPr>
            <a:fld id="{9AFEC012-15DC-4BC4-B389-B831C4944F65}" type="slidenum">
              <a:rPr lang="en-US" smtClean="0"/>
              <a:pPr>
                <a:defRPr/>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Lst>
  <p:transition>
    <p:random/>
  </p:transition>
  <p:txStyles>
    <p:titleStyle>
      <a:lvl1pPr algn="l" rtl="0" eaLnBrk="1" latinLnBrk="0" hangingPunct="1">
        <a:spcBef>
          <a:spcPct val="0"/>
        </a:spcBef>
        <a:buNone/>
        <a:defRPr kumimoji="0" sz="3600" b="1" i="0" kern="1200">
          <a:solidFill>
            <a:schemeClr val="tx2">
              <a:satMod val="130000"/>
            </a:schemeClr>
          </a:solidFill>
          <a:effectLst>
            <a:outerShdw blurRad="50000" dist="30000" dir="5400000" algn="tl" rotWithShape="0">
              <a:srgbClr val="000000">
                <a:alpha val="30000"/>
              </a:srgbClr>
            </a:outerShdw>
          </a:effectLst>
          <a:latin typeface="Arial Unicode MS"/>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lang="en-US" sz="2800" kern="1200" smtClean="0">
          <a:solidFill>
            <a:schemeClr val="tx1"/>
          </a:solidFill>
          <a:latin typeface="Avenir Medium"/>
          <a:ea typeface="+mn-ea"/>
          <a:cs typeface="+mn-cs"/>
        </a:defRPr>
      </a:lvl1pPr>
      <a:lvl2pPr marL="860425" indent="-457200" algn="l" rtl="0" eaLnBrk="1" latinLnBrk="0" hangingPunct="1">
        <a:lnSpc>
          <a:spcPct val="100000"/>
        </a:lnSpc>
        <a:spcBef>
          <a:spcPts val="550"/>
        </a:spcBef>
        <a:buClr>
          <a:schemeClr val="accent1"/>
        </a:buClr>
        <a:buFont typeface="Verdana"/>
        <a:buChar char="◦"/>
        <a:defRPr kumimoji="0" lang="en-US" sz="2400" kern="1200" smtClean="0">
          <a:solidFill>
            <a:schemeClr val="tx1"/>
          </a:solidFill>
          <a:latin typeface="Arial"/>
          <a:ea typeface="+mn-ea"/>
          <a:cs typeface="+mn-cs"/>
        </a:defRPr>
      </a:lvl2pPr>
      <a:lvl3pPr marL="1000125" indent="-342900" algn="l" rtl="0" eaLnBrk="1" latinLnBrk="0" hangingPunct="1">
        <a:lnSpc>
          <a:spcPct val="100000"/>
        </a:lnSpc>
        <a:spcBef>
          <a:spcPct val="20000"/>
        </a:spcBef>
        <a:buClr>
          <a:schemeClr val="accent2"/>
        </a:buClr>
        <a:buFont typeface="Wingdings 2"/>
        <a:buChar char=""/>
        <a:defRPr kumimoji="0" lang="en-US" sz="2200" kern="1200" smtClean="0">
          <a:solidFill>
            <a:schemeClr val="tx1"/>
          </a:solidFill>
          <a:latin typeface="Book Antiqua"/>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www.youtube.com/watch?v=Rm6s6gmLTdg" TargetMode="External"/><Relationship Id="rId2" Type="http://schemas.openxmlformats.org/officeDocument/2006/relationships/hyperlink" Target="https://www.youtube.com/watch?v=2Mg8QD0F1dQ" TargetMode="External"/><Relationship Id="rId1" Type="http://schemas.openxmlformats.org/officeDocument/2006/relationships/slideLayout" Target="../slideLayouts/slideLayout12.xml"/><Relationship Id="rId5" Type="http://schemas.openxmlformats.org/officeDocument/2006/relationships/hyperlink" Target="https://www.youtube.com/watch?v=g_RYT_Ip-zc" TargetMode="External"/><Relationship Id="rId4" Type="http://schemas.openxmlformats.org/officeDocument/2006/relationships/hyperlink" Target="https://www.youtube.com/watch?v=BXrrBWnuKlc"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amunategui.github.io/bagging-in-R/" TargetMode="External"/><Relationship Id="rId2" Type="http://schemas.openxmlformats.org/officeDocument/2006/relationships/hyperlink" Target="http://dni-institute.in/blogs/bagging-algorithm-concepts-with-example/" TargetMode="External"/><Relationship Id="rId1" Type="http://schemas.openxmlformats.org/officeDocument/2006/relationships/slideLayout" Target="../slideLayouts/slideLayout12.xml"/><Relationship Id="rId6" Type="http://schemas.openxmlformats.org/officeDocument/2006/relationships/hyperlink" Target="http://www2.stat.duke.edu/~rcs46/lectures_2015/random-forest/randomforests.pdf" TargetMode="External"/><Relationship Id="rId5" Type="http://schemas.openxmlformats.org/officeDocument/2006/relationships/hyperlink" Target="http://enhancedatascience.com/2017/06/28/machine-learning-explained-bagging/" TargetMode="External"/><Relationship Id="rId4" Type="http://schemas.openxmlformats.org/officeDocument/2006/relationships/hyperlink" Target="https://www.youtube.com/watch?v=BXrrBWnuKlc"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18.(nul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www2.stat.duke.edu/~rcs46/lectures_2015/random-forest/randomforests.pdf" TargetMode="External"/><Relationship Id="rId2" Type="http://schemas.openxmlformats.org/officeDocument/2006/relationships/hyperlink" Target="https://r-posts.com/how-to-implement-random-forests-in-r/" TargetMode="External"/><Relationship Id="rId1" Type="http://schemas.openxmlformats.org/officeDocument/2006/relationships/slideLayout" Target="../slideLayouts/slideLayout12.xml"/><Relationship Id="rId6" Type="http://schemas.openxmlformats.org/officeDocument/2006/relationships/hyperlink" Target="http://www.rmdk.ca/boosting_forests_bagging.html" TargetMode="External"/><Relationship Id="rId5" Type="http://schemas.openxmlformats.org/officeDocument/2006/relationships/hyperlink" Target="https://www.stoltzmaniac.com/random-forest-classification-of-mushrooms/" TargetMode="External"/><Relationship Id="rId4" Type="http://schemas.openxmlformats.org/officeDocument/2006/relationships/hyperlink" Target="http://www.blopig.com/blog/2017/04/a-very-basic-introduction-to-random-forests-using-r/"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youtube.com/playlist?list=PLBv09BD7ez_4temBw7vLA19p3tdQH6FYO" TargetMode="External"/><Relationship Id="rId2" Type="http://schemas.openxmlformats.org/officeDocument/2006/relationships/hyperlink" Target="https://www.youtube.com/watch?v=7VeUPuFGJHk" TargetMode="External"/><Relationship Id="rId1" Type="http://schemas.openxmlformats.org/officeDocument/2006/relationships/slideLayout" Target="../slideLayouts/slideLayout12.xml"/><Relationship Id="rId5" Type="http://schemas.openxmlformats.org/officeDocument/2006/relationships/hyperlink" Target="https://www.youtube.com/watch?v=IPkRVpXtbdY" TargetMode="External"/><Relationship Id="rId4" Type="http://schemas.openxmlformats.org/officeDocument/2006/relationships/hyperlink" Target="https://www.youtube.com/watch?v=9r7FIXEAGvs"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2.stat.duke.edu/~rcs46/lectures_2015/random-forest/randomforests.pdf" TargetMode="External"/><Relationship Id="rId2" Type="http://schemas.openxmlformats.org/officeDocument/2006/relationships/hyperlink" Target="http://dni-institute.in/blogs/random-forest-using-r-step-by-step-tutorial/" TargetMode="External"/><Relationship Id="rId1" Type="http://schemas.openxmlformats.org/officeDocument/2006/relationships/slideLayout" Target="../slideLayouts/slideLayout12.xml"/><Relationship Id="rId4" Type="http://schemas.openxmlformats.org/officeDocument/2006/relationships/hyperlink" Target="https://datascienceplus.com/random-forests-in-r/" TargetMode="External"/></Relationships>
</file>

<file path=ppt/slides/_rels/slide41.xml.rels><?xml version="1.0" encoding="UTF-8" standalone="yes"?>
<Relationships xmlns="http://schemas.openxmlformats.org/package/2006/relationships"><Relationship Id="rId8" Type="http://schemas.openxmlformats.org/officeDocument/2006/relationships/hyperlink" Target="https://www.youtube.com/watch?v=gmmV4drPTS4&amp;t=3599s" TargetMode="External"/><Relationship Id="rId3" Type="http://schemas.openxmlformats.org/officeDocument/2006/relationships/hyperlink" Target="https://www.youtube.com/watch?v=D_2LkhMJcfY&amp;t=365s" TargetMode="External"/><Relationship Id="rId7" Type="http://schemas.openxmlformats.org/officeDocument/2006/relationships/hyperlink" Target="https://www.youtube.com/watch?v=KtCwOggGwgQ" TargetMode="External"/><Relationship Id="rId2" Type="http://schemas.openxmlformats.org/officeDocument/2006/relationships/hyperlink" Target="https://www.youtube.com/watch?v=J4Wdy0Wc_xQ" TargetMode="External"/><Relationship Id="rId1" Type="http://schemas.openxmlformats.org/officeDocument/2006/relationships/slideLayout" Target="../slideLayouts/slideLayout12.xml"/><Relationship Id="rId6" Type="http://schemas.openxmlformats.org/officeDocument/2006/relationships/hyperlink" Target="https://www.youtube.com/watch?v=3R0AW-vrPEw" TargetMode="External"/><Relationship Id="rId5" Type="http://schemas.openxmlformats.org/officeDocument/2006/relationships/hyperlink" Target="https://www.youtube.com/watch?v=OByOgGXq76A&amp;t=2078s" TargetMode="External"/><Relationship Id="rId4" Type="http://schemas.openxmlformats.org/officeDocument/2006/relationships/hyperlink" Target="https://www.youtube.com/watch?v=QHOazyP-YlM&amp;t=156s"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1.(nul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LDRbO9a6XPU&amp;t=270s" TargetMode="External"/><Relationship Id="rId7" Type="http://schemas.openxmlformats.org/officeDocument/2006/relationships/hyperlink" Target="https://www.youtube.com/watch?v=XLNsl1Da5MA&amp;t=881s" TargetMode="External"/><Relationship Id="rId2" Type="http://schemas.openxmlformats.org/officeDocument/2006/relationships/hyperlink" Target="https://www.youtube.com/watch?v=eLlYSpVjH94" TargetMode="External"/><Relationship Id="rId1" Type="http://schemas.openxmlformats.org/officeDocument/2006/relationships/slideLayout" Target="../slideLayouts/slideLayout12.xml"/><Relationship Id="rId6" Type="http://schemas.openxmlformats.org/officeDocument/2006/relationships/hyperlink" Target="https://www.youtube.com/watch?v=MoBw5PiW56k" TargetMode="External"/><Relationship Id="rId5" Type="http://schemas.openxmlformats.org/officeDocument/2006/relationships/hyperlink" Target="https://www.youtube.com/watch?v=GOJN9SKl_OE&amp;t=793s" TargetMode="External"/><Relationship Id="rId4" Type="http://schemas.openxmlformats.org/officeDocument/2006/relationships/hyperlink" Target="https://www.youtube.com/watch?v=opQ49Xr748k" TargetMode="External"/></Relationships>
</file>

<file path=ppt/slides/_rels/slide50.xml.rels><?xml version="1.0" encoding="UTF-8" standalone="yes"?>
<Relationships xmlns="http://schemas.openxmlformats.org/package/2006/relationships"><Relationship Id="rId2" Type="http://schemas.openxmlformats.org/officeDocument/2006/relationships/hyperlink" Target="https://rawgit.com/MI2DataLab/randomForestExplainer/master/inst/doc/randomForestExplainer.html" TargetMode="Externa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hyperlink" Target="https://www.analyticsvidhya.com/blog/2017/02/introduction-to-ensembling-along-with-implementation-in-r/" TargetMode="External"/><Relationship Id="rId2" Type="http://schemas.openxmlformats.org/officeDocument/2006/relationships/hyperlink" Target="http://www.rmdk.ca/boosting_forests_bagging.html" TargetMode="External"/><Relationship Id="rId1" Type="http://schemas.openxmlformats.org/officeDocument/2006/relationships/slideLayout" Target="../slideLayouts/slideLayout12.xml"/><Relationship Id="rId6" Type="http://schemas.openxmlformats.org/officeDocument/2006/relationships/hyperlink" Target="https://github.com/ledell/useR-machine-learning-tutorial/blob/master/gradient-boosting-machines.Rmd" TargetMode="External"/><Relationship Id="rId5" Type="http://schemas.openxmlformats.org/officeDocument/2006/relationships/hyperlink" Target="https://datascienceplus.com/gradient-boosting-in-r/" TargetMode="External"/><Relationship Id="rId4" Type="http://schemas.openxmlformats.org/officeDocument/2006/relationships/hyperlink" Target="https://educationalresearchtechniques.com/2017/05/29/gradient-boosting-with-random-forest-classification-in-r/"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xgboost.readthedocs.io/en/latest/R-package/xgboostPresentation.html" TargetMode="External"/><Relationship Id="rId2" Type="http://schemas.openxmlformats.org/officeDocument/2006/relationships/hyperlink" Target="https://cran.r-project.org/web/packages/xgboost/vignettes/discoverYourData.html" TargetMode="External"/><Relationship Id="rId1" Type="http://schemas.openxmlformats.org/officeDocument/2006/relationships/slideLayout" Target="../slideLayouts/slideLayout12.xml"/><Relationship Id="rId5" Type="http://schemas.openxmlformats.org/officeDocument/2006/relationships/hyperlink" Target="https://www.hackerearth.com/practice/machine-learning/machine-learning-algorithms/beginners-tutorial-on-xgboost-parameter-tuning-r/tutorial/" TargetMode="External"/><Relationship Id="rId4" Type="http://schemas.openxmlformats.org/officeDocument/2006/relationships/hyperlink" Target="https://rpubs.com/hariteja/xgb"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9wn1f-30_ZY" TargetMode="External"/><Relationship Id="rId7" Type="http://schemas.openxmlformats.org/officeDocument/2006/relationships/hyperlink" Target="https://www.youtube.com/watch?v=woVTNwRrFHE&amp;t=5s" TargetMode="External"/><Relationship Id="rId2" Type="http://schemas.openxmlformats.org/officeDocument/2006/relationships/hyperlink" Target="https://www.youtube.com/watch?v=wPqtzj5VZus" TargetMode="External"/><Relationship Id="rId1" Type="http://schemas.openxmlformats.org/officeDocument/2006/relationships/slideLayout" Target="../slideLayouts/slideLayout12.xml"/><Relationship Id="rId6" Type="http://schemas.openxmlformats.org/officeDocument/2006/relationships/hyperlink" Target="https://www.youtube.com/watch?v=4cH8PzA3ov0" TargetMode="External"/><Relationship Id="rId5" Type="http://schemas.openxmlformats.org/officeDocument/2006/relationships/hyperlink" Target="https://www.youtube.com/watch?v=zPrHUJXgXT4" TargetMode="External"/><Relationship Id="rId4" Type="http://schemas.openxmlformats.org/officeDocument/2006/relationships/hyperlink" Target="https://www.youtube.com/watch?v=WZvPUGNJg18" TargetMode="External"/></Relationships>
</file>

<file path=ppt/slides/_rels/slide54.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24.(nul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rpubs.com/minma/cart_with_rpart" TargetMode="External"/><Relationship Id="rId7" Type="http://schemas.openxmlformats.org/officeDocument/2006/relationships/hyperlink" Target="http://uc-r.github.io/regression_trees" TargetMode="External"/><Relationship Id="rId2" Type="http://schemas.openxmlformats.org/officeDocument/2006/relationships/hyperlink" Target="https://www.dataschool.io/15-hours-of-expert-machine-learning-videos/" TargetMode="External"/><Relationship Id="rId1" Type="http://schemas.openxmlformats.org/officeDocument/2006/relationships/slideLayout" Target="../slideLayouts/slideLayout12.xml"/><Relationship Id="rId6" Type="http://schemas.openxmlformats.org/officeDocument/2006/relationships/hyperlink" Target="http://ddar.datavis.ca/pages/extra/titanic-tree-ex.pdf" TargetMode="External"/><Relationship Id="rId5" Type="http://schemas.openxmlformats.org/officeDocument/2006/relationships/hyperlink" Target="http://www.michaeljgrogan.com/decision-trees-r-classification-regression-trees/" TargetMode="External"/><Relationship Id="rId4" Type="http://schemas.openxmlformats.org/officeDocument/2006/relationships/hyperlink" Target="http://www.di.fc.ul.pt/~jpn/r/tree/tree.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gormanalysis.com/decision-trees-in-r-using-rpart/" TargetMode="External"/><Relationship Id="rId2" Type="http://schemas.openxmlformats.org/officeDocument/2006/relationships/hyperlink" Target="https://www.bu.edu/sph/files/2014/05/MorganCART.pdf" TargetMode="External"/><Relationship Id="rId1" Type="http://schemas.openxmlformats.org/officeDocument/2006/relationships/slideLayout" Target="../slideLayouts/slideLayout12.xml"/><Relationship Id="rId5" Type="http://schemas.openxmlformats.org/officeDocument/2006/relationships/hyperlink" Target="https://www.analyticsvidhya.com/blog/2016/04/complete-tutorial-tree-based-modeling-scratch-in-python/" TargetMode="External"/><Relationship Id="rId4" Type="http://schemas.openxmlformats.org/officeDocument/2006/relationships/hyperlink" Target="http://www.biostat.umn.edu/~cavanr/asfChap6.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analyticsvidhya.com/"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676400"/>
            <a:ext cx="8458200" cy="2590800"/>
          </a:xfrm>
        </p:spPr>
        <p:txBody>
          <a:bodyPr anchor="b">
            <a:noAutofit/>
          </a:bodyPr>
          <a:lstStyle/>
          <a:p>
            <a:pPr algn="ctr">
              <a:defRPr/>
            </a:pPr>
            <a:r>
              <a:rPr lang="en-US" sz="4800" dirty="0">
                <a:latin typeface="Calisto MT" pitchFamily="18" charset="0"/>
                <a:ea typeface="Batang" pitchFamily="18" charset="-127"/>
              </a:rPr>
              <a:t>Data </a:t>
            </a:r>
            <a:br>
              <a:rPr lang="en-US" sz="4800" dirty="0">
                <a:latin typeface="Calisto MT" pitchFamily="18" charset="0"/>
                <a:ea typeface="Batang" pitchFamily="18" charset="-127"/>
              </a:rPr>
            </a:br>
            <a:r>
              <a:rPr lang="en-US" sz="4800" dirty="0">
                <a:latin typeface="Calisto MT" pitchFamily="18" charset="0"/>
                <a:ea typeface="Batang" pitchFamily="18" charset="-127"/>
              </a:rPr>
              <a:t>Processing/Analysis/Science </a:t>
            </a:r>
            <a:br>
              <a:rPr lang="en-US" sz="4800" dirty="0">
                <a:latin typeface="Calisto MT" pitchFamily="18" charset="0"/>
                <a:ea typeface="Batang" pitchFamily="18" charset="-127"/>
              </a:rPr>
            </a:br>
            <a:r>
              <a:rPr lang="en-US" sz="4800" dirty="0">
                <a:latin typeface="Calisto MT" pitchFamily="18" charset="0"/>
                <a:ea typeface="Batang" pitchFamily="18" charset="-127"/>
              </a:rPr>
              <a:t>with R</a:t>
            </a:r>
            <a:endParaRPr sz="4800" b="1" dirty="0">
              <a:latin typeface="Calisto MT" pitchFamily="18" charset="0"/>
              <a:ea typeface="Batang" pitchFamily="18" charset="-127"/>
            </a:endParaRPr>
          </a:p>
        </p:txBody>
      </p:sp>
      <p:sp>
        <p:nvSpPr>
          <p:cNvPr id="2051" name="Rectangle 3"/>
          <p:cNvSpPr>
            <a:spLocks noGrp="1" noChangeArrowheads="1"/>
          </p:cNvSpPr>
          <p:nvPr>
            <p:ph type="subTitle" idx="1"/>
          </p:nvPr>
        </p:nvSpPr>
        <p:spPr>
          <a:xfrm>
            <a:off x="990600" y="4571999"/>
            <a:ext cx="7899187" cy="1447801"/>
          </a:xfrm>
          <a:noFill/>
          <a:ln w="9525">
            <a:noFill/>
            <a:miter lim="800000"/>
            <a:headEnd/>
            <a:tailEnd/>
          </a:ln>
        </p:spPr>
        <p:txBody>
          <a:bodyPr vert="horz" wrap="square" lIns="91440" tIns="0" rIns="91440" bIns="45720" numCol="1" anchor="t" anchorCtr="0" compatLnSpc="1">
            <a:prstTxWarp prst="textNoShape">
              <a:avLst/>
            </a:prstTxWarp>
            <a:normAutofit fontScale="77500" lnSpcReduction="20000"/>
          </a:bodyPr>
          <a:lstStyle/>
          <a:p>
            <a:pPr algn="ctr">
              <a:defRPr/>
            </a:pPr>
            <a:r>
              <a:rPr lang="en-US" sz="4400" b="1" dirty="0">
                <a:latin typeface="Gabriola"/>
                <a:cs typeface="Gabriola"/>
              </a:rPr>
              <a:t>Tree-Based Methods.</a:t>
            </a:r>
          </a:p>
          <a:p>
            <a:pPr algn="ctr">
              <a:defRPr/>
            </a:pPr>
            <a:r>
              <a:rPr lang="en-US" sz="4400" b="1" dirty="0">
                <a:latin typeface="Gabriola"/>
                <a:cs typeface="Gabriola"/>
              </a:rPr>
              <a:t>Classification and Regression Trees, Bagging, Random Forests, Boosting</a:t>
            </a:r>
          </a:p>
        </p:txBody>
      </p:sp>
      <p:pic>
        <p:nvPicPr>
          <p:cNvPr id="5" name="Picture 2" descr="logouaic"/>
          <p:cNvPicPr>
            <a:picLocks noChangeAspect="1" noChangeArrowheads="1"/>
          </p:cNvPicPr>
          <p:nvPr/>
        </p:nvPicPr>
        <p:blipFill>
          <a:blip r:embed="rId2" cstate="print"/>
          <a:srcRect/>
          <a:stretch>
            <a:fillRect/>
          </a:stretch>
        </p:blipFill>
        <p:spPr bwMode="auto">
          <a:xfrm>
            <a:off x="57152" y="337112"/>
            <a:ext cx="958644" cy="958644"/>
          </a:xfrm>
          <a:prstGeom prst="rect">
            <a:avLst/>
          </a:prstGeom>
          <a:noFill/>
        </p:spPr>
      </p:pic>
      <p:pic>
        <p:nvPicPr>
          <p:cNvPr id="6" name="Picture 4" descr="http://www.feaa.uaic.ro/assets/img/logo-feaa-top.png"/>
          <p:cNvPicPr>
            <a:picLocks noChangeAspect="1" noChangeArrowheads="1"/>
          </p:cNvPicPr>
          <p:nvPr/>
        </p:nvPicPr>
        <p:blipFill>
          <a:blip r:embed="rId3" cstate="print"/>
          <a:srcRect/>
          <a:stretch>
            <a:fillRect/>
          </a:stretch>
        </p:blipFill>
        <p:spPr bwMode="auto">
          <a:xfrm>
            <a:off x="6629400" y="304800"/>
            <a:ext cx="2362575" cy="752910"/>
          </a:xfrm>
          <a:prstGeom prst="rect">
            <a:avLst/>
          </a:prstGeom>
          <a:noFill/>
        </p:spPr>
      </p:pic>
      <p:sp>
        <p:nvSpPr>
          <p:cNvPr id="7" name="Rectangle 3"/>
          <p:cNvSpPr txBox="1">
            <a:spLocks noChangeArrowheads="1"/>
          </p:cNvSpPr>
          <p:nvPr/>
        </p:nvSpPr>
        <p:spPr>
          <a:xfrm>
            <a:off x="0" y="5943601"/>
            <a:ext cx="6604000" cy="914400"/>
          </a:xfrm>
          <a:prstGeom prst="rect">
            <a:avLst/>
          </a:prstGeom>
          <a:noFill/>
          <a:ln w="9525">
            <a:noFill/>
            <a:miter lim="800000"/>
            <a:headEnd/>
            <a:tailEnd/>
          </a:ln>
        </p:spPr>
        <p:txBody>
          <a:bodyPr vert="horz" wrap="square" lIns="91440" tIns="0" rIns="91440" bIns="45720" numCol="1" anchor="ctr" anchorCtr="0" compatLnSpc="1">
            <a:prstTxWarp prst="textNoShape">
              <a:avLst/>
            </a:prstTxWarp>
            <a:normAutofit/>
          </a:bodyPr>
          <a:lstStyle>
            <a:lvl1pPr marL="27432" indent="0" algn="l" rtl="0" eaLnBrk="1" latinLnBrk="0" hangingPunct="1">
              <a:lnSpc>
                <a:spcPct val="100000"/>
              </a:lnSpc>
              <a:spcBef>
                <a:spcPts val="600"/>
              </a:spcBef>
              <a:buClr>
                <a:schemeClr val="accent1"/>
              </a:buClr>
              <a:buSzPct val="80000"/>
              <a:buFont typeface="Wingdings 2"/>
              <a:buNone/>
              <a:defRPr kumimoji="0" sz="2600" kern="1200">
                <a:solidFill>
                  <a:schemeClr val="tx2">
                    <a:shade val="30000"/>
                    <a:satMod val="150000"/>
                  </a:schemeClr>
                </a:solidFill>
                <a:latin typeface="+mn-lt"/>
                <a:ea typeface="+mn-ea"/>
                <a:cs typeface="+mn-cs"/>
              </a:defRPr>
            </a:lvl1pPr>
            <a:lvl2pPr marL="457200" indent="0" algn="ctr" rtl="0" eaLnBrk="1" latinLnBrk="0" hangingPunct="1">
              <a:lnSpc>
                <a:spcPct val="100000"/>
              </a:lnSpc>
              <a:spcBef>
                <a:spcPts val="550"/>
              </a:spcBef>
              <a:buClr>
                <a:schemeClr val="accent1"/>
              </a:buClr>
              <a:buFont typeface="Verdana"/>
              <a:buNone/>
              <a:defRPr kumimoji="0" sz="2800" kern="1200">
                <a:solidFill>
                  <a:schemeClr val="tx1"/>
                </a:solidFill>
                <a:latin typeface="+mn-lt"/>
                <a:ea typeface="+mn-ea"/>
                <a:cs typeface="+mn-cs"/>
              </a:defRPr>
            </a:lvl2pPr>
            <a:lvl3pPr marL="914400" indent="0" algn="ctr" rtl="0" eaLnBrk="1" latinLnBrk="0" hangingPunct="1">
              <a:lnSpc>
                <a:spcPct val="100000"/>
              </a:lnSpc>
              <a:spcBef>
                <a:spcPct val="20000"/>
              </a:spcBef>
              <a:buClr>
                <a:schemeClr val="accent2"/>
              </a:buClr>
              <a:buFont typeface="Wingdings 2"/>
              <a:buNone/>
              <a:defRPr kumimoji="0" sz="2400" kern="1200">
                <a:solidFill>
                  <a:schemeClr val="tx1"/>
                </a:solidFill>
                <a:latin typeface="+mn-lt"/>
                <a:ea typeface="+mn-ea"/>
                <a:cs typeface="+mn-cs"/>
              </a:defRPr>
            </a:lvl3pPr>
            <a:lvl4pPr marL="1371600" indent="0" algn="ctr" rtl="0" eaLnBrk="1" latinLnBrk="0" hangingPunct="1">
              <a:lnSpc>
                <a:spcPct val="100000"/>
              </a:lnSpc>
              <a:spcBef>
                <a:spcPct val="20000"/>
              </a:spcBef>
              <a:buClr>
                <a:schemeClr val="accent3"/>
              </a:buClr>
              <a:buFont typeface="Wingdings 2"/>
              <a:buNone/>
              <a:defRPr kumimoji="0" sz="2000" kern="1200">
                <a:solidFill>
                  <a:schemeClr val="tx1"/>
                </a:solidFill>
                <a:latin typeface="+mn-lt"/>
                <a:ea typeface="+mn-ea"/>
                <a:cs typeface="+mn-cs"/>
              </a:defRPr>
            </a:lvl4pPr>
            <a:lvl5pPr marL="1828800" indent="0" algn="ctr" rtl="0" eaLnBrk="1" latinLnBrk="0" hangingPunct="1">
              <a:lnSpc>
                <a:spcPct val="100000"/>
              </a:lnSpc>
              <a:spcBef>
                <a:spcPct val="20000"/>
              </a:spcBef>
              <a:buClr>
                <a:schemeClr val="accent4"/>
              </a:buClr>
              <a:buFont typeface="Wingdings 2"/>
              <a:buNone/>
              <a:defRPr kumimoji="0" sz="2000" kern="1200">
                <a:solidFill>
                  <a:schemeClr val="tx1"/>
                </a:solidFill>
                <a:latin typeface="+mn-lt"/>
                <a:ea typeface="+mn-ea"/>
                <a:cs typeface="+mn-cs"/>
              </a:defRPr>
            </a:lvl5pPr>
            <a:lvl6pPr marL="2286000" indent="0" algn="ctr" rtl="0" eaLnBrk="1" latinLnBrk="0" hangingPunct="1">
              <a:lnSpc>
                <a:spcPct val="100000"/>
              </a:lnSpc>
              <a:spcBef>
                <a:spcPct val="20000"/>
              </a:spcBef>
              <a:buClr>
                <a:schemeClr val="accent5"/>
              </a:buClr>
              <a:buFont typeface="Wingdings 2"/>
              <a:buNone/>
              <a:defRPr kumimoji="0" sz="2000" kern="1200">
                <a:solidFill>
                  <a:schemeClr val="tx1"/>
                </a:solidFill>
                <a:latin typeface="+mn-lt"/>
                <a:ea typeface="+mn-ea"/>
                <a:cs typeface="+mn-cs"/>
              </a:defRPr>
            </a:lvl6pPr>
            <a:lvl7pPr marL="27432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7pPr>
            <a:lvl8pPr marL="32004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8pPr>
            <a:lvl9pPr marL="3657600" indent="0" algn="ctr" rtl="0" eaLnBrk="1" latinLnBrk="0" hangingPunct="1">
              <a:lnSpc>
                <a:spcPct val="100000"/>
              </a:lnSpc>
              <a:spcBef>
                <a:spcPct val="20000"/>
              </a:spcBef>
              <a:buClr>
                <a:schemeClr val="accent6"/>
              </a:buClr>
              <a:buFont typeface="Wingdings 2"/>
              <a:buNone/>
              <a:defRPr kumimoji="0" sz="2000" kern="1200">
                <a:solidFill>
                  <a:schemeClr val="tx1"/>
                </a:solidFill>
                <a:latin typeface="+mn-lt"/>
                <a:ea typeface="+mn-ea"/>
                <a:cs typeface="+mn-cs"/>
              </a:defRPr>
            </a:lvl9pPr>
            <a:extLst/>
          </a:lstStyle>
          <a:p>
            <a:pPr fontAlgn="auto">
              <a:spcAft>
                <a:spcPts val="0"/>
              </a:spcAft>
              <a:defRPr/>
            </a:pPr>
            <a:r>
              <a:rPr lang="en-US" sz="2400" b="1" dirty="0">
                <a:latin typeface="Gabriola" pitchFamily="82" charset="0"/>
                <a:cs typeface="Vani" pitchFamily="34" charset="0"/>
              </a:rPr>
              <a:t>By Marin Fotache	</a:t>
            </a:r>
          </a:p>
        </p:txBody>
      </p:sp>
      <p:sp>
        <p:nvSpPr>
          <p:cNvPr id="8" name="TextBox 7"/>
          <p:cNvSpPr txBox="1"/>
          <p:nvPr/>
        </p:nvSpPr>
        <p:spPr>
          <a:xfrm>
            <a:off x="990600" y="304800"/>
            <a:ext cx="5257800" cy="763799"/>
          </a:xfrm>
          <a:prstGeom prst="rect">
            <a:avLst/>
          </a:prstGeom>
          <a:noFill/>
        </p:spPr>
        <p:txBody>
          <a:bodyPr wrap="square" rtlCol="0">
            <a:spAutoFit/>
          </a:bodyPr>
          <a:lstStyle/>
          <a:p>
            <a:pPr>
              <a:buNone/>
            </a:pPr>
            <a:r>
              <a:rPr lang="ro-RO" sz="1400" dirty="0">
                <a:latin typeface="Segoe UI Semibold" pitchFamily="34" charset="0"/>
              </a:rPr>
              <a:t>Al.I. Cuza </a:t>
            </a:r>
            <a:r>
              <a:rPr lang="en-US" sz="1400" dirty="0">
                <a:latin typeface="Segoe UI Semibold" pitchFamily="34" charset="0"/>
              </a:rPr>
              <a:t>University of </a:t>
            </a:r>
            <a:r>
              <a:rPr lang="ro-RO" sz="1400" dirty="0">
                <a:latin typeface="Segoe UI Semibold" pitchFamily="34" charset="0"/>
              </a:rPr>
              <a:t>Iași </a:t>
            </a:r>
          </a:p>
          <a:p>
            <a:pPr>
              <a:buNone/>
            </a:pPr>
            <a:r>
              <a:rPr lang="ro-RO" sz="1400" dirty="0">
                <a:latin typeface="Segoe UI Semibold" pitchFamily="34" charset="0"/>
              </a:rPr>
              <a:t>Facult</a:t>
            </a:r>
            <a:r>
              <a:rPr lang="en-US" sz="1400" dirty="0">
                <a:latin typeface="Segoe UI Semibold" pitchFamily="34" charset="0"/>
              </a:rPr>
              <a:t>y of Economics</a:t>
            </a:r>
            <a:r>
              <a:rPr lang="ro-RO" sz="1400" dirty="0">
                <a:latin typeface="Segoe UI Semibold" pitchFamily="34" charset="0"/>
              </a:rPr>
              <a:t> </a:t>
            </a:r>
            <a:r>
              <a:rPr lang="en-US" sz="1400" dirty="0">
                <a:latin typeface="Segoe UI Semibold" pitchFamily="34" charset="0"/>
              </a:rPr>
              <a:t>and Business</a:t>
            </a:r>
            <a:r>
              <a:rPr lang="ro-RO" sz="1400" dirty="0">
                <a:latin typeface="Segoe UI Semibold" pitchFamily="34" charset="0"/>
              </a:rPr>
              <a:t> Administra</a:t>
            </a:r>
            <a:r>
              <a:rPr lang="en-US" sz="1400" dirty="0" err="1">
                <a:latin typeface="Segoe UI Semibold" pitchFamily="34" charset="0"/>
              </a:rPr>
              <a:t>tion</a:t>
            </a:r>
            <a:endParaRPr lang="ro-RO" sz="1400" dirty="0">
              <a:latin typeface="Segoe UI Semibold" pitchFamily="34" charset="0"/>
            </a:endParaRPr>
          </a:p>
          <a:p>
            <a:pPr>
              <a:buNone/>
            </a:pPr>
            <a:r>
              <a:rPr lang="en-US" sz="1400" dirty="0">
                <a:latin typeface="Segoe UI Semibold" pitchFamily="34" charset="0"/>
              </a:rPr>
              <a:t>Department of Accounting, Information Systems and Statistics </a:t>
            </a: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Decision Trees – Terminology (cont.)</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i="1" dirty="0">
                <a:latin typeface="Avenir Medium"/>
              </a:rPr>
              <a:t>Root Node</a:t>
            </a:r>
            <a:r>
              <a:rPr lang="en-US" sz="2200" dirty="0">
                <a:latin typeface="Avenir Medium"/>
              </a:rPr>
              <a:t>: Represents entire population or sample to be divided into two or more homogeneous sets.</a:t>
            </a:r>
          </a:p>
          <a:p>
            <a:pPr lvl="1"/>
            <a:r>
              <a:rPr lang="en-US" sz="2200" i="1" dirty="0">
                <a:latin typeface="Avenir Medium"/>
              </a:rPr>
              <a:t>Splitting</a:t>
            </a:r>
            <a:r>
              <a:rPr lang="en-US" sz="2200" dirty="0">
                <a:latin typeface="Avenir Medium"/>
              </a:rPr>
              <a:t>: Process of dividing a node into two or more sub-nodes.</a:t>
            </a:r>
          </a:p>
          <a:p>
            <a:pPr lvl="1"/>
            <a:r>
              <a:rPr lang="en-US" sz="2200" i="1" dirty="0">
                <a:latin typeface="Avenir Medium"/>
              </a:rPr>
              <a:t>Decision Node</a:t>
            </a:r>
            <a:r>
              <a:rPr lang="en-US" sz="2200" dirty="0">
                <a:latin typeface="Avenir Medium"/>
              </a:rPr>
              <a:t>: When a sub-node splits into further sub-nodes</a:t>
            </a:r>
          </a:p>
          <a:p>
            <a:pPr lvl="1"/>
            <a:r>
              <a:rPr lang="en-US" sz="2200" i="1" dirty="0">
                <a:latin typeface="Avenir Medium"/>
              </a:rPr>
              <a:t>Leaf/ Terminal Node</a:t>
            </a:r>
            <a:r>
              <a:rPr lang="en-US" sz="2200" dirty="0">
                <a:latin typeface="Avenir Medium"/>
              </a:rPr>
              <a:t>: Nodes that do not split is called Leaf or Terminal node.</a:t>
            </a:r>
          </a:p>
          <a:p>
            <a:pPr lvl="1"/>
            <a:r>
              <a:rPr lang="en-US" sz="2200" i="1" dirty="0">
                <a:latin typeface="Avenir Medium"/>
                <a:cs typeface="Avenir Medium"/>
              </a:rPr>
              <a:t>Pruning</a:t>
            </a:r>
            <a:r>
              <a:rPr lang="en-US" sz="2200" dirty="0">
                <a:latin typeface="Avenir Medium"/>
                <a:cs typeface="Avenir Medium"/>
              </a:rPr>
              <a:t>: Remove sub-nodes of a decision node. Opposite of splitting.</a:t>
            </a:r>
          </a:p>
          <a:p>
            <a:pPr lvl="1"/>
            <a:r>
              <a:rPr lang="en-US" sz="2200" i="1" dirty="0">
                <a:latin typeface="Avenir Medium"/>
                <a:cs typeface="Avenir Medium"/>
              </a:rPr>
              <a:t>Branch</a:t>
            </a:r>
            <a:r>
              <a:rPr lang="en-US" sz="2200" dirty="0">
                <a:latin typeface="Avenir Medium"/>
                <a:cs typeface="Avenir Medium"/>
              </a:rPr>
              <a:t> / </a:t>
            </a:r>
            <a:r>
              <a:rPr lang="en-US" sz="2200" i="1" dirty="0">
                <a:latin typeface="Avenir Medium"/>
                <a:cs typeface="Avenir Medium"/>
              </a:rPr>
              <a:t>Sub-Tree</a:t>
            </a:r>
            <a:r>
              <a:rPr lang="en-US" sz="2200" dirty="0">
                <a:latin typeface="Avenir Medium"/>
                <a:cs typeface="Avenir Medium"/>
              </a:rPr>
              <a:t>: A sub section of entire tree</a:t>
            </a:r>
          </a:p>
          <a:p>
            <a:pPr lvl="1"/>
            <a:r>
              <a:rPr lang="en-US" sz="2200" i="1" dirty="0">
                <a:latin typeface="Avenir Medium"/>
                <a:cs typeface="Avenir Medium"/>
              </a:rPr>
              <a:t>Parent</a:t>
            </a:r>
            <a:r>
              <a:rPr lang="en-US" sz="2200" dirty="0">
                <a:latin typeface="Avenir Medium"/>
                <a:cs typeface="Avenir Medium"/>
              </a:rPr>
              <a:t> and </a:t>
            </a:r>
            <a:r>
              <a:rPr lang="en-US" sz="2200" i="1" dirty="0">
                <a:latin typeface="Avenir Medium"/>
                <a:cs typeface="Avenir Medium"/>
              </a:rPr>
              <a:t>Child Node</a:t>
            </a:r>
            <a:r>
              <a:rPr lang="en-US" sz="2200" dirty="0">
                <a:latin typeface="Avenir Medium"/>
                <a:cs typeface="Avenir Medium"/>
              </a:rPr>
              <a:t>: A node which is divided into sub-nodes is called parent node of sub-nodes whereas the sub-nodes are the children of parent node.</a:t>
            </a:r>
          </a:p>
        </p:txBody>
      </p:sp>
    </p:spTree>
    <p:extLst>
      <p:ext uri="{BB962C8B-B14F-4D97-AF65-F5344CB8AC3E}">
        <p14:creationId xmlns:p14="http://schemas.microsoft.com/office/powerpoint/2010/main" val="2055254670"/>
      </p:ext>
    </p:extLst>
  </p:cSld>
  <p:clrMapOvr>
    <a:masterClrMapping/>
  </p:clrMapOvr>
  <p:transition>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Decision Trees – Advantages &amp; Weaknesses</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Main advantages</a:t>
            </a:r>
          </a:p>
          <a:p>
            <a:pPr lvl="2"/>
            <a:r>
              <a:rPr lang="en-US" sz="2000" dirty="0">
                <a:latin typeface="Avenir Medium"/>
              </a:rPr>
              <a:t>Easy to understand</a:t>
            </a:r>
          </a:p>
          <a:p>
            <a:pPr lvl="2"/>
            <a:r>
              <a:rPr lang="en-US" sz="2000" dirty="0">
                <a:latin typeface="Avenir Medium"/>
              </a:rPr>
              <a:t>Useful in data exploration: one of the fastest way to identify most significant variables and relation between two or more variables. </a:t>
            </a:r>
          </a:p>
          <a:p>
            <a:pPr lvl="2"/>
            <a:r>
              <a:rPr lang="en-US" sz="2000" dirty="0">
                <a:latin typeface="Avenir Medium"/>
              </a:rPr>
              <a:t>Less data cleaning required (compared to other techniques);  it is not much influenced by outliers and missing values.</a:t>
            </a:r>
          </a:p>
          <a:p>
            <a:pPr lvl="2"/>
            <a:r>
              <a:rPr lang="en-US" sz="2000" dirty="0">
                <a:latin typeface="Avenir Medium"/>
              </a:rPr>
              <a:t>Data type is not a constraint (both numerical and categorical)</a:t>
            </a:r>
          </a:p>
          <a:p>
            <a:pPr lvl="2"/>
            <a:r>
              <a:rPr lang="en-US" sz="2000" dirty="0">
                <a:latin typeface="Avenir Medium"/>
              </a:rPr>
              <a:t>Non Parametric Method: (no assumptions about the space distribution and the classifier structure)</a:t>
            </a:r>
          </a:p>
          <a:p>
            <a:pPr lvl="1"/>
            <a:endParaRPr lang="en-US" sz="500" dirty="0">
              <a:latin typeface="Avenir Medium"/>
            </a:endParaRPr>
          </a:p>
          <a:p>
            <a:pPr lvl="1"/>
            <a:r>
              <a:rPr lang="en-US" sz="2200" dirty="0">
                <a:latin typeface="Avenir Medium"/>
              </a:rPr>
              <a:t>Main disadvantages</a:t>
            </a:r>
          </a:p>
          <a:p>
            <a:pPr lvl="2"/>
            <a:r>
              <a:rPr lang="en-US" sz="2000" dirty="0">
                <a:latin typeface="Avenir Medium"/>
              </a:rPr>
              <a:t>Overfitting (can be solved by setting constraints on model parameters and pruning)</a:t>
            </a:r>
          </a:p>
          <a:p>
            <a:pPr lvl="2"/>
            <a:r>
              <a:rPr lang="en-US" sz="2000" dirty="0">
                <a:latin typeface="Avenir Medium"/>
              </a:rPr>
              <a:t>Not fit for continuous variables: while working with continuous numerical variables, decision tree looses information when it categorizes variables in different categories.</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1142052756"/>
      </p:ext>
    </p:extLst>
  </p:cSld>
  <p:clrMapOvr>
    <a:masterClrMapping/>
  </p:clrMapOvr>
  <p:transition>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Classification vs. Regression Trees</a:t>
            </a:r>
          </a:p>
        </p:txBody>
      </p:sp>
      <p:sp>
        <p:nvSpPr>
          <p:cNvPr id="7" name="Text Placeholder 2"/>
          <p:cNvSpPr txBox="1">
            <a:spLocks/>
          </p:cNvSpPr>
          <p:nvPr/>
        </p:nvSpPr>
        <p:spPr>
          <a:xfrm>
            <a:off x="304800" y="12954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Outcome variable:</a:t>
            </a:r>
          </a:p>
          <a:p>
            <a:pPr lvl="2"/>
            <a:r>
              <a:rPr lang="en-US" sz="2000" dirty="0">
                <a:latin typeface="Avenir Medium"/>
              </a:rPr>
              <a:t>Regression trees (RT) are used when the outcome is continuous.</a:t>
            </a:r>
          </a:p>
          <a:p>
            <a:pPr lvl="2"/>
            <a:r>
              <a:rPr lang="en-US" sz="2000" dirty="0">
                <a:latin typeface="Avenir Medium"/>
              </a:rPr>
              <a:t>Classification trees (CT) are used when the outcome is categorical.</a:t>
            </a:r>
          </a:p>
          <a:p>
            <a:pPr lvl="1"/>
            <a:endParaRPr lang="en-US" sz="2200" dirty="0">
              <a:latin typeface="Avenir Medium"/>
            </a:endParaRPr>
          </a:p>
          <a:p>
            <a:pPr lvl="1"/>
            <a:r>
              <a:rPr lang="en-US" sz="2200" dirty="0">
                <a:latin typeface="Avenir Medium"/>
              </a:rPr>
              <a:t>Value obtained by terminal nodes:</a:t>
            </a:r>
          </a:p>
          <a:p>
            <a:pPr lvl="2"/>
            <a:r>
              <a:rPr lang="en-US" sz="2000" dirty="0">
                <a:latin typeface="Avenir Medium"/>
              </a:rPr>
              <a:t>RT: the mean response of observations falling in a certain region of the tree</a:t>
            </a:r>
          </a:p>
          <a:p>
            <a:pPr lvl="2"/>
            <a:r>
              <a:rPr lang="en-US" sz="2000" dirty="0">
                <a:latin typeface="Avenir Medium"/>
              </a:rPr>
              <a:t>CT: the mode (most common values) of observations falling in a certain region of the tree </a:t>
            </a:r>
          </a:p>
          <a:p>
            <a:pPr lvl="1"/>
            <a:endParaRPr lang="en-US" sz="2200" dirty="0">
              <a:latin typeface="Avenir Medium"/>
            </a:endParaRPr>
          </a:p>
          <a:p>
            <a:pPr lvl="1"/>
            <a:r>
              <a:rPr lang="en-US" sz="2200" dirty="0">
                <a:latin typeface="Avenir Medium"/>
              </a:rPr>
              <a:t>Both CT and RT divide the predictor space (independent variables) into distinct and non-overlapping regions; one can think of these regions as high dimensional boxes or boxes</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1744001977"/>
      </p:ext>
    </p:extLst>
  </p:cSld>
  <p:clrMapOvr>
    <a:masterClrMapping/>
  </p:clrMapOvr>
  <p:transition>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Classification vs. Regression Trees (cont.)</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Both CT and RT follow a top-down greedy approach known as </a:t>
            </a:r>
            <a:r>
              <a:rPr lang="en-US" sz="2200" i="1" dirty="0">
                <a:latin typeface="Avenir Medium"/>
              </a:rPr>
              <a:t>recursive binary splitting</a:t>
            </a:r>
            <a:r>
              <a:rPr lang="en-US" sz="2200" dirty="0">
                <a:latin typeface="Avenir Medium"/>
              </a:rPr>
              <a:t>. </a:t>
            </a:r>
          </a:p>
          <a:p>
            <a:pPr lvl="2"/>
            <a:r>
              <a:rPr lang="en-US" sz="2000" dirty="0">
                <a:latin typeface="Avenir Medium"/>
              </a:rPr>
              <a:t>‘top-down’ because it begins from the top of tree when all the observations are available in a single region and successively splits the predictor space into two new branches down the tree. </a:t>
            </a:r>
          </a:p>
          <a:p>
            <a:pPr lvl="2"/>
            <a:r>
              <a:rPr lang="en-US" sz="2000" dirty="0">
                <a:latin typeface="Avenir Medium"/>
              </a:rPr>
              <a:t>‘greedy’ because, the algorithm cares (looks for best variable available) about only the current split, and not about future splits which will lead to a better tree.</a:t>
            </a:r>
          </a:p>
          <a:p>
            <a:pPr lvl="1"/>
            <a:r>
              <a:rPr lang="en-US" sz="2200" dirty="0">
                <a:latin typeface="Avenir Medium"/>
              </a:rPr>
              <a:t>The splitting process is continued until a user defined stopping criteria is reached (e.g. the number of observations per node becomes less than 50)</a:t>
            </a:r>
          </a:p>
          <a:p>
            <a:pPr lvl="1"/>
            <a:r>
              <a:rPr lang="en-US" sz="2200" dirty="0">
                <a:latin typeface="Avenir Medium"/>
              </a:rPr>
              <a:t>For both CT and RT, the splitting process results in fully grown trees until the stopping criteria is reached. </a:t>
            </a:r>
          </a:p>
          <a:p>
            <a:pPr lvl="1"/>
            <a:r>
              <a:rPr lang="en-US" sz="2200" dirty="0">
                <a:latin typeface="Avenir Medium"/>
              </a:rPr>
              <a:t>The fully grown tree is likely to </a:t>
            </a:r>
            <a:r>
              <a:rPr lang="en-US" sz="2200" dirty="0" err="1">
                <a:latin typeface="Avenir Medium"/>
              </a:rPr>
              <a:t>overfit</a:t>
            </a:r>
            <a:r>
              <a:rPr lang="en-US" sz="2200" dirty="0">
                <a:latin typeface="Avenir Medium"/>
              </a:rPr>
              <a:t> data, leading to poor accuracy on unseen data; this requires ‘pruning’</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1147375783"/>
      </p:ext>
    </p:extLst>
  </p:cSld>
  <p:clrMapOvr>
    <a:masterClrMapping/>
  </p:clrMapOvr>
  <p:transition>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Criteria for doing the split (tree building)</a:t>
            </a:r>
          </a:p>
        </p:txBody>
      </p:sp>
      <p:sp>
        <p:nvSpPr>
          <p:cNvPr id="7" name="Text Placeholder 2"/>
          <p:cNvSpPr txBox="1">
            <a:spLocks/>
          </p:cNvSpPr>
          <p:nvPr/>
        </p:nvSpPr>
        <p:spPr>
          <a:xfrm>
            <a:off x="609600" y="1752600"/>
            <a:ext cx="8536004" cy="5029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800" dirty="0">
                <a:latin typeface="Avenir Medium"/>
              </a:rPr>
              <a:t>For Regression Trees</a:t>
            </a:r>
          </a:p>
          <a:p>
            <a:pPr lvl="2"/>
            <a:r>
              <a:rPr lang="en-US" dirty="0">
                <a:latin typeface="Avenir Medium"/>
              </a:rPr>
              <a:t>Residual Sum of Squares</a:t>
            </a:r>
          </a:p>
          <a:p>
            <a:pPr lvl="2"/>
            <a:endParaRPr lang="en-US" sz="500" dirty="0">
              <a:latin typeface="Avenir Medium"/>
            </a:endParaRPr>
          </a:p>
          <a:p>
            <a:pPr lvl="2"/>
            <a:endParaRPr lang="en-US" sz="500" dirty="0">
              <a:latin typeface="Avenir Medium"/>
            </a:endParaRPr>
          </a:p>
          <a:p>
            <a:pPr lvl="2"/>
            <a:endParaRPr lang="en-US" sz="500" dirty="0">
              <a:latin typeface="Avenir Medium"/>
            </a:endParaRPr>
          </a:p>
          <a:p>
            <a:pPr lvl="2"/>
            <a:endParaRPr lang="en-US" sz="500" dirty="0">
              <a:latin typeface="Avenir Medium"/>
            </a:endParaRPr>
          </a:p>
          <a:p>
            <a:pPr lvl="1"/>
            <a:r>
              <a:rPr lang="en-US" sz="2800" dirty="0">
                <a:latin typeface="Avenir Medium"/>
              </a:rPr>
              <a:t>For Classification Trees</a:t>
            </a:r>
          </a:p>
          <a:p>
            <a:pPr lvl="2"/>
            <a:r>
              <a:rPr lang="en-US" dirty="0">
                <a:latin typeface="Avenir Medium"/>
              </a:rPr>
              <a:t>Classification Error Rate</a:t>
            </a:r>
          </a:p>
          <a:p>
            <a:pPr lvl="2"/>
            <a:r>
              <a:rPr lang="en-US" dirty="0">
                <a:latin typeface="Avenir Medium"/>
              </a:rPr>
              <a:t>Gini Index</a:t>
            </a:r>
          </a:p>
          <a:p>
            <a:pPr lvl="2"/>
            <a:r>
              <a:rPr lang="en-US" dirty="0">
                <a:latin typeface="Avenir Medium"/>
              </a:rPr>
              <a:t>Chi-Square</a:t>
            </a:r>
          </a:p>
          <a:p>
            <a:pPr lvl="2"/>
            <a:r>
              <a:rPr lang="en-US" dirty="0">
                <a:latin typeface="Avenir Medium"/>
              </a:rPr>
              <a:t>Information Gain (Entropy)</a:t>
            </a:r>
          </a:p>
          <a:p>
            <a:pPr lvl="2"/>
            <a:r>
              <a:rPr lang="en-US" dirty="0">
                <a:latin typeface="Avenir Medium"/>
              </a:rPr>
              <a:t>Reduction in Variance</a:t>
            </a:r>
          </a:p>
        </p:txBody>
      </p:sp>
    </p:spTree>
    <p:extLst>
      <p:ext uri="{BB962C8B-B14F-4D97-AF65-F5344CB8AC3E}">
        <p14:creationId xmlns:p14="http://schemas.microsoft.com/office/powerpoint/2010/main" val="1416525820"/>
      </p:ext>
    </p:extLst>
  </p:cSld>
  <p:clrMapOvr>
    <a:masterClrMapping/>
  </p:clrMapOvr>
  <p:transition>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Regression Trees Building</a:t>
            </a:r>
          </a:p>
        </p:txBody>
      </p:sp>
      <mc:AlternateContent xmlns:mc="http://schemas.openxmlformats.org/markup-compatibility/2006" xmlns:a14="http://schemas.microsoft.com/office/drawing/2010/main">
        <mc:Choice Requires="a14">
          <p:sp>
            <p:nvSpPr>
              <p:cNvPr id="7" name="Text Placeholder 2"/>
              <p:cNvSpPr txBox="1">
                <a:spLocks/>
              </p:cNvSpPr>
              <p:nvPr/>
            </p:nvSpPr>
            <p:spPr>
              <a:xfrm>
                <a:off x="609600" y="1447800"/>
                <a:ext cx="8536004"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dirty="0">
                    <a:latin typeface="Avenir Medium"/>
                  </a:rPr>
                  <a:t>Objective: find the regions (boxes)</a:t>
                </a:r>
              </a:p>
              <a:p>
                <a:pPr marL="402336" lvl="1" indent="0" algn="ctr">
                  <a:buNone/>
                </a:pPr>
                <a:endParaRPr lang="en-US" sz="1000" dirty="0">
                  <a:latin typeface="Avenir Medium"/>
                </a:endParaRPr>
              </a:p>
              <a:p>
                <a:pPr marL="402336" lvl="1" indent="0" algn="ctr">
                  <a:buNone/>
                </a:pPr>
                <a:r>
                  <a:rPr lang="en-US" dirty="0">
                    <a:latin typeface="Avenir Medium"/>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𝑅</m:t>
                        </m:r>
                      </m:e>
                      <m:sub>
                        <m:sSup>
                          <m:sSupPr>
                            <m:ctrlPr>
                              <a:rPr lang="en-US" b="0" i="1" smtClean="0">
                                <a:latin typeface="Cambria Math" panose="02040503050406030204" pitchFamily="18" charset="0"/>
                              </a:rPr>
                            </m:ctrlPr>
                          </m:sSupPr>
                          <m:e>
                            <m:r>
                              <a:rPr lang="en-US" b="0" i="1" smtClean="0">
                                <a:latin typeface="Cambria Math" charset="0"/>
                              </a:rPr>
                              <m:t>1</m:t>
                            </m:r>
                          </m:e>
                          <m:sup>
                            <m:r>
                              <a:rPr lang="en-US" b="0" i="1" smtClean="0">
                                <a:latin typeface="Cambria Math" charset="0"/>
                              </a:rPr>
                              <m:t> </m:t>
                            </m:r>
                          </m:sup>
                        </m:sSup>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r>
                      <a:rPr lang="en-US" i="1">
                        <a:latin typeface="Cambria Math" charset="0"/>
                      </a:rPr>
                      <m:t>,</m:t>
                    </m:r>
                  </m:oMath>
                </a14:m>
                <a:r>
                  <a:rPr lang="en-US" dirty="0">
                    <a:latin typeface="Avenir Medium"/>
                  </a:rPr>
                  <a:t> </a:t>
                </a:r>
                <a:r>
                  <a:rPr lang="is-IS" dirty="0">
                    <a:latin typeface="Avenir Medium"/>
                  </a:rPr>
                  <a:t>… </a:t>
                </a:r>
                <a14:m>
                  <m:oMath xmlns:m="http://schemas.openxmlformats.org/officeDocument/2006/math">
                    <m:sSub>
                      <m:sSubPr>
                        <m:ctrlPr>
                          <a:rPr lang="en-US" i="1">
                            <a:latin typeface="Cambria Math" panose="02040503050406030204" pitchFamily="18" charset="0"/>
                          </a:rPr>
                        </m:ctrlPr>
                      </m:sSubPr>
                      <m:e>
                        <m:r>
                          <a:rPr lang="en-US" b="0" i="1" smtClean="0">
                            <a:latin typeface="Cambria Math" charset="0"/>
                          </a:rPr>
                          <m:t>, </m:t>
                        </m:r>
                        <m:r>
                          <a:rPr lang="en-US" i="1">
                            <a:latin typeface="Cambria Math" charset="0"/>
                          </a:rPr>
                          <m:t>𝑅</m:t>
                        </m:r>
                      </m:e>
                      <m:sub>
                        <m:sSup>
                          <m:sSupPr>
                            <m:ctrlPr>
                              <a:rPr lang="en-US" i="1">
                                <a:latin typeface="Cambria Math" panose="02040503050406030204" pitchFamily="18" charset="0"/>
                              </a:rPr>
                            </m:ctrlPr>
                          </m:sSupPr>
                          <m:e>
                            <m:r>
                              <a:rPr lang="en-US" b="0" i="1" smtClean="0">
                                <a:latin typeface="Cambria Math" charset="0"/>
                              </a:rPr>
                              <m:t>𝐽</m:t>
                            </m:r>
                          </m:e>
                          <m:sup>
                            <m:r>
                              <a:rPr lang="en-US" i="1">
                                <a:latin typeface="Cambria Math" charset="0"/>
                              </a:rPr>
                              <m:t> </m:t>
                            </m:r>
                          </m:sup>
                        </m:sSup>
                      </m:sub>
                    </m:sSub>
                  </m:oMath>
                </a14:m>
                <a:r>
                  <a:rPr lang="en-US" dirty="0">
                    <a:latin typeface="Avenir Medium"/>
                  </a:rPr>
                  <a:t> </a:t>
                </a:r>
              </a:p>
              <a:p>
                <a:pPr marL="402336" lvl="1" indent="0">
                  <a:buNone/>
                </a:pPr>
                <a:r>
                  <a:rPr lang="en-US" sz="1000" dirty="0">
                    <a:latin typeface="Avenir Medium"/>
                  </a:rPr>
                  <a:t>	</a:t>
                </a:r>
              </a:p>
              <a:p>
                <a:pPr marL="402336" lvl="1" indent="0">
                  <a:buNone/>
                </a:pPr>
                <a:r>
                  <a:rPr lang="en-US" dirty="0">
                    <a:latin typeface="Avenir Medium"/>
                  </a:rPr>
                  <a:t>     that minimize the Residual Sum of Squares (RSS)</a:t>
                </a:r>
              </a:p>
              <a:p>
                <a:pPr marL="658368" lvl="2" indent="0">
                  <a:buNone/>
                </a:pPr>
                <a14:m>
                  <m:oMathPara xmlns:m="http://schemas.openxmlformats.org/officeDocument/2006/math">
                    <m:oMathParaPr>
                      <m:jc m:val="center"/>
                    </m:oMathParaPr>
                    <m:oMath xmlns:m="http://schemas.openxmlformats.org/officeDocument/2006/math">
                      <m:r>
                        <a:rPr lang="en-US" b="0" i="1" smtClean="0">
                          <a:latin typeface="Cambria Math" charset="0"/>
                        </a:rPr>
                        <m:t> </m:t>
                      </m:r>
                      <m:nary>
                        <m:naryPr>
                          <m:chr m:val="∑"/>
                          <m:ctrlPr>
                            <a:rPr lang="en-US" i="1" smtClean="0">
                              <a:latin typeface="Cambria Math" panose="02040503050406030204" pitchFamily="18" charset="0"/>
                            </a:rPr>
                          </m:ctrlPr>
                        </m:naryPr>
                        <m:sub>
                          <m:r>
                            <a:rPr lang="en-US" b="0" i="1" smtClean="0">
                              <a:latin typeface="Cambria Math" charset="0"/>
                            </a:rPr>
                            <m:t>𝑗</m:t>
                          </m:r>
                          <m:r>
                            <a:rPr lang="en-US" i="1" smtClean="0">
                              <a:latin typeface="Cambria Math" charset="0"/>
                            </a:rPr>
                            <m:t>=1</m:t>
                          </m:r>
                        </m:sub>
                        <m:sup>
                          <m:r>
                            <a:rPr lang="en-US" b="0" i="1" smtClean="0">
                              <a:latin typeface="Cambria Math" charset="0"/>
                            </a:rPr>
                            <m:t>𝐽</m:t>
                          </m:r>
                        </m:sup>
                        <m:e>
                          <m:nary>
                            <m:naryPr>
                              <m:chr m:val="∑"/>
                              <m:ctrlPr>
                                <a:rPr lang="is-IS" b="0" i="1" smtClean="0">
                                  <a:latin typeface="Cambria Math" panose="02040503050406030204" pitchFamily="18" charset="0"/>
                                </a:rPr>
                              </m:ctrlPr>
                            </m:naryPr>
                            <m:sub>
                              <m:r>
                                <m:rPr>
                                  <m:brk m:alnAt="23"/>
                                </m:rPr>
                                <a:rPr lang="en-US" b="0" i="1" smtClean="0">
                                  <a:latin typeface="Cambria Math" charset="0"/>
                                </a:rPr>
                                <m:t>𝑖</m:t>
                              </m:r>
                              <m:r>
                                <a:rPr lang="en-US" b="0" i="1" smtClean="0">
                                  <a:latin typeface="Cambria Math" charset="0"/>
                                </a:rPr>
                                <m:t> ∈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𝑗</m:t>
                                  </m:r>
                                </m:sub>
                              </m:sSub>
                            </m:sub>
                            <m:sup>
                              <m:r>
                                <a:rPr lang="en-US" b="0" i="1" smtClean="0">
                                  <a:latin typeface="Cambria Math" charset="0"/>
                                </a:rPr>
                                <m:t> </m:t>
                              </m:r>
                            </m:sup>
                            <m:e>
                              <m:sSup>
                                <m:sSupPr>
                                  <m:ctrlPr>
                                    <a:rPr lang="is-IS" b="0" i="1" smtClean="0">
                                      <a:latin typeface="Cambria Math" panose="02040503050406030204" pitchFamily="18" charset="0"/>
                                    </a:rPr>
                                  </m:ctrlPr>
                                </m:sSupPr>
                                <m:e>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 −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𝑦</m:t>
                                          </m:r>
                                        </m:e>
                                      </m:acc>
                                    </m:e>
                                    <m:sub>
                                      <m:sSub>
                                        <m:sSubPr>
                                          <m:ctrlPr>
                                            <a:rPr lang="en-US" b="0"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𝑗</m:t>
                                          </m:r>
                                        </m:sub>
                                      </m:sSub>
                                    </m:sub>
                                  </m:sSub>
                                  <m:r>
                                    <a:rPr lang="en-US" b="0" i="1" smtClean="0">
                                      <a:latin typeface="Cambria Math" charset="0"/>
                                    </a:rPr>
                                    <m:t>)</m:t>
                                  </m:r>
                                </m:e>
                                <m:sup>
                                  <m:r>
                                    <a:rPr lang="en-US" b="0" i="1" smtClean="0">
                                      <a:latin typeface="Cambria Math" charset="0"/>
                                    </a:rPr>
                                    <m:t>2</m:t>
                                  </m:r>
                                </m:sup>
                              </m:sSup>
                            </m:e>
                          </m:nary>
                          <m:r>
                            <a:rPr lang="en-US" b="0" i="1" smtClean="0">
                              <a:latin typeface="Cambria Math" charset="0"/>
                            </a:rPr>
                            <m:t> </m:t>
                          </m:r>
                        </m:e>
                      </m:nary>
                    </m:oMath>
                  </m:oMathPara>
                </a14:m>
                <a:endParaRPr lang="en-US" sz="2800" dirty="0">
                  <a:latin typeface="Avenir Medium"/>
                </a:endParaRPr>
              </a:p>
              <a:p>
                <a:pPr lvl="2"/>
                <a:endParaRPr lang="en-US" sz="1000" dirty="0">
                  <a:latin typeface="Avenir Medium"/>
                </a:endParaRPr>
              </a:p>
              <a:p>
                <a:pPr lvl="2"/>
                <a:r>
                  <a:rPr lang="en-US" dirty="0">
                    <a:latin typeface="Avenir Medium"/>
                  </a:rPr>
                  <a:t>where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𝑗</m:t>
                            </m:r>
                          </m:sub>
                        </m:sSub>
                      </m:sub>
                    </m:sSub>
                  </m:oMath>
                </a14:m>
                <a:r>
                  <a:rPr lang="en-US" dirty="0">
                    <a:latin typeface="Avenir Medium"/>
                  </a:rPr>
                  <a:t> is the mean response for the training observations within the </a:t>
                </a:r>
                <a:r>
                  <a:rPr lang="en-US" i="1" dirty="0" err="1">
                    <a:latin typeface="Avenir Medium"/>
                  </a:rPr>
                  <a:t>j</a:t>
                </a:r>
                <a:r>
                  <a:rPr lang="en-US" dirty="0" err="1">
                    <a:latin typeface="Avenir Medium"/>
                  </a:rPr>
                  <a:t>th</a:t>
                </a:r>
                <a:r>
                  <a:rPr lang="en-US" dirty="0">
                    <a:latin typeface="Avenir Medium"/>
                  </a:rPr>
                  <a:t> box</a:t>
                </a:r>
              </a:p>
            </p:txBody>
          </p:sp>
        </mc:Choice>
        <mc:Fallback xmlns="">
          <p:sp>
            <p:nvSpPr>
              <p:cNvPr id="7" name="Text Placeholder 2"/>
              <p:cNvSpPr txBox="1">
                <a:spLocks noRot="1" noChangeAspect="1" noMove="1" noResize="1" noEditPoints="1" noAdjustHandles="1" noChangeArrowheads="1" noChangeShapeType="1" noTextEdit="1"/>
              </p:cNvSpPr>
              <p:nvPr/>
            </p:nvSpPr>
            <p:spPr>
              <a:xfrm>
                <a:off x="609600" y="1447800"/>
                <a:ext cx="8536004" cy="5410200"/>
              </a:xfrm>
              <a:prstGeom prst="rect">
                <a:avLst/>
              </a:prstGeom>
              <a:blipFill rotWithShape="0">
                <a:blip r:embed="rId2"/>
                <a:stretch>
                  <a:fillRect t="-1804"/>
                </a:stretch>
              </a:blipFill>
            </p:spPr>
            <p:txBody>
              <a:bodyPr/>
              <a:lstStyle/>
              <a:p>
                <a:r>
                  <a:rPr lang="en-US">
                    <a:noFill/>
                  </a:rPr>
                  <a:t> </a:t>
                </a:r>
              </a:p>
            </p:txBody>
          </p:sp>
        </mc:Fallback>
      </mc:AlternateContent>
      <p:sp>
        <p:nvSpPr>
          <p:cNvPr id="3" name="Rectangle 2"/>
          <p:cNvSpPr/>
          <p:nvPr/>
        </p:nvSpPr>
        <p:spPr>
          <a:xfrm>
            <a:off x="5638800" y="6578667"/>
            <a:ext cx="3483543" cy="203133"/>
          </a:xfrm>
          <a:prstGeom prst="rect">
            <a:avLst/>
          </a:prstGeom>
        </p:spPr>
        <p:txBody>
          <a:bodyPr wrap="square">
            <a:spAutoFit/>
          </a:bodyPr>
          <a:lstStyle/>
          <a:p>
            <a:pPr algn="r">
              <a:buNone/>
            </a:pPr>
            <a:r>
              <a:rPr lang="en-US" sz="800" b="1" dirty="0">
                <a:latin typeface="Arial" charset="0"/>
                <a:ea typeface="Arial" charset="0"/>
                <a:cs typeface="Arial" charset="0"/>
              </a:rPr>
              <a:t>James et. al., 2014</a:t>
            </a:r>
          </a:p>
        </p:txBody>
      </p:sp>
    </p:spTree>
    <p:extLst>
      <p:ext uri="{BB962C8B-B14F-4D97-AF65-F5344CB8AC3E}">
        <p14:creationId xmlns:p14="http://schemas.microsoft.com/office/powerpoint/2010/main" val="1105107293"/>
      </p:ext>
    </p:extLst>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Recursive binary splitting  for RT</a:t>
            </a:r>
          </a:p>
        </p:txBody>
      </p:sp>
      <mc:AlternateContent xmlns:mc="http://schemas.openxmlformats.org/markup-compatibility/2006" xmlns:a14="http://schemas.microsoft.com/office/drawing/2010/main">
        <mc:Choice Requires="a14">
          <p:sp>
            <p:nvSpPr>
              <p:cNvPr id="7" name="Text Placeholder 2"/>
              <p:cNvSpPr txBox="1">
                <a:spLocks/>
              </p:cNvSpPr>
              <p:nvPr/>
            </p:nvSpPr>
            <p:spPr>
              <a:xfrm>
                <a:off x="303196" y="1295400"/>
                <a:ext cx="8993204"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marL="1106424" lvl="2" indent="-457200">
                  <a:buFont typeface="+mj-lt"/>
                  <a:buAutoNum type="arabicPeriod"/>
                </a:pPr>
                <a:r>
                  <a:rPr lang="en-US" sz="2200" dirty="0">
                    <a:latin typeface="Avenir Medium"/>
                  </a:rPr>
                  <a:t>Select the predictor </a:t>
                </a:r>
                <a14:m>
                  <m:oMath xmlns:m="http://schemas.openxmlformats.org/officeDocument/2006/math">
                    <m:sSub>
                      <m:sSubPr>
                        <m:ctrlPr>
                          <a:rPr lang="en-US" sz="2200" i="1">
                            <a:latin typeface="Cambria Math" panose="02040503050406030204" pitchFamily="18" charset="0"/>
                          </a:rPr>
                        </m:ctrlPr>
                      </m:sSubPr>
                      <m:e>
                        <m:r>
                          <a:rPr lang="en-US" sz="2200">
                            <a:latin typeface="Cambria Math" charset="0"/>
                          </a:rPr>
                          <m:t>𝑋</m:t>
                        </m:r>
                      </m:e>
                      <m:sub>
                        <m:r>
                          <a:rPr lang="en-US" sz="2200">
                            <a:latin typeface="Cambria Math" charset="0"/>
                          </a:rPr>
                          <m:t>𝑗</m:t>
                        </m:r>
                      </m:sub>
                    </m:sSub>
                    <m:r>
                      <a:rPr lang="en-US" sz="2200">
                        <a:latin typeface="Cambria Math" charset="0"/>
                      </a:rPr>
                      <m:t> </m:t>
                    </m:r>
                  </m:oMath>
                </a14:m>
                <a:r>
                  <a:rPr lang="en-US" sz="2200" dirty="0">
                    <a:latin typeface="Avenir Medium"/>
                  </a:rPr>
                  <a:t>and the </a:t>
                </a:r>
                <a:r>
                  <a:rPr lang="en-US" sz="2200" dirty="0" err="1">
                    <a:latin typeface="Avenir Medium"/>
                  </a:rPr>
                  <a:t>cutpoint</a:t>
                </a:r>
                <a:r>
                  <a:rPr lang="en-US" sz="2200" dirty="0">
                    <a:latin typeface="Avenir Medium"/>
                  </a:rPr>
                  <a:t> </a:t>
                </a:r>
                <a:r>
                  <a:rPr lang="en-US" sz="2200" i="1" dirty="0">
                    <a:latin typeface="Avenir Medium"/>
                  </a:rPr>
                  <a:t>s</a:t>
                </a:r>
                <a:r>
                  <a:rPr lang="en-US" sz="2200" dirty="0">
                    <a:latin typeface="Avenir Medium"/>
                  </a:rPr>
                  <a:t> such that splitting the predictor space into the regions </a:t>
                </a:r>
                <a14:m>
                  <m:oMath xmlns:m="http://schemas.openxmlformats.org/officeDocument/2006/math">
                    <m:d>
                      <m:dPr>
                        <m:begChr m:val="{"/>
                        <m:endChr m:val="|"/>
                        <m:ctrlPr>
                          <a:rPr lang="en-US" sz="2200" i="1">
                            <a:latin typeface="Cambria Math" panose="02040503050406030204" pitchFamily="18" charset="0"/>
                          </a:rPr>
                        </m:ctrlPr>
                      </m:dPr>
                      <m:e>
                        <m:r>
                          <a:rPr lang="en-US" sz="2200">
                            <a:latin typeface="Cambria Math" charset="0"/>
                          </a:rPr>
                          <m:t> </m:t>
                        </m:r>
                        <m:r>
                          <a:rPr lang="en-US" sz="2200">
                            <a:latin typeface="Cambria Math" charset="0"/>
                          </a:rPr>
                          <m:t>𝑋</m:t>
                        </m:r>
                        <m:r>
                          <a:rPr lang="en-US" sz="2200">
                            <a:latin typeface="Cambria Math" charset="0"/>
                          </a:rPr>
                          <m:t> </m:t>
                        </m:r>
                      </m:e>
                    </m:d>
                    <m:r>
                      <a:rPr lang="en-US" sz="2200">
                        <a:latin typeface="Cambria Math" charset="0"/>
                      </a:rPr>
                      <m:t> </m:t>
                    </m:r>
                    <m:sSub>
                      <m:sSubPr>
                        <m:ctrlPr>
                          <a:rPr lang="en-US" sz="2200" i="1">
                            <a:latin typeface="Cambria Math" panose="02040503050406030204" pitchFamily="18" charset="0"/>
                          </a:rPr>
                        </m:ctrlPr>
                      </m:sSubPr>
                      <m:e>
                        <m:r>
                          <a:rPr lang="en-US" sz="2200">
                            <a:latin typeface="Cambria Math" charset="0"/>
                          </a:rPr>
                          <m:t>𝑋</m:t>
                        </m:r>
                      </m:e>
                      <m:sub>
                        <m:r>
                          <a:rPr lang="en-US" sz="2200">
                            <a:latin typeface="Cambria Math" charset="0"/>
                          </a:rPr>
                          <m:t>𝑗</m:t>
                        </m:r>
                      </m:sub>
                    </m:sSub>
                    <m:r>
                      <a:rPr lang="en-US" sz="2200">
                        <a:latin typeface="Cambria Math" charset="0"/>
                      </a:rPr>
                      <m:t>&lt;</m:t>
                    </m:r>
                    <m:r>
                      <a:rPr lang="en-US" sz="2200">
                        <a:latin typeface="Cambria Math" charset="0"/>
                      </a:rPr>
                      <m:t>𝑠</m:t>
                    </m:r>
                    <m:r>
                      <a:rPr lang="en-US" sz="2200">
                        <a:latin typeface="Cambria Math" charset="0"/>
                      </a:rPr>
                      <m:t>}</m:t>
                    </m:r>
                  </m:oMath>
                </a14:m>
                <a:r>
                  <a:rPr lang="en-US" sz="2200" dirty="0">
                    <a:latin typeface="Avenir Medium"/>
                  </a:rPr>
                  <a:t> and </a:t>
                </a:r>
                <a14:m>
                  <m:oMath xmlns:m="http://schemas.openxmlformats.org/officeDocument/2006/math">
                    <m:d>
                      <m:dPr>
                        <m:begChr m:val="{"/>
                        <m:endChr m:val="|"/>
                        <m:ctrlPr>
                          <a:rPr lang="en-US" sz="2200" i="1">
                            <a:latin typeface="Cambria Math" panose="02040503050406030204" pitchFamily="18" charset="0"/>
                          </a:rPr>
                        </m:ctrlPr>
                      </m:dPr>
                      <m:e>
                        <m:r>
                          <a:rPr lang="en-US" sz="2200">
                            <a:latin typeface="Cambria Math" charset="0"/>
                          </a:rPr>
                          <m:t> </m:t>
                        </m:r>
                        <m:r>
                          <a:rPr lang="en-US" sz="2200">
                            <a:latin typeface="Cambria Math" charset="0"/>
                          </a:rPr>
                          <m:t>𝑋</m:t>
                        </m:r>
                        <m:r>
                          <a:rPr lang="en-US" sz="2200">
                            <a:latin typeface="Cambria Math" charset="0"/>
                          </a:rPr>
                          <m:t> </m:t>
                        </m:r>
                      </m:e>
                    </m:d>
                    <m:r>
                      <a:rPr lang="en-US" sz="2200">
                        <a:latin typeface="Cambria Math" charset="0"/>
                      </a:rPr>
                      <m:t> </m:t>
                    </m:r>
                    <m:sSub>
                      <m:sSubPr>
                        <m:ctrlPr>
                          <a:rPr lang="en-US" sz="2200" i="1">
                            <a:latin typeface="Cambria Math" panose="02040503050406030204" pitchFamily="18" charset="0"/>
                          </a:rPr>
                        </m:ctrlPr>
                      </m:sSubPr>
                      <m:e>
                        <m:r>
                          <a:rPr lang="en-US" sz="2200">
                            <a:latin typeface="Cambria Math" charset="0"/>
                          </a:rPr>
                          <m:t>𝑋</m:t>
                        </m:r>
                      </m:e>
                      <m:sub>
                        <m:r>
                          <a:rPr lang="en-US" sz="2200">
                            <a:latin typeface="Cambria Math" charset="0"/>
                          </a:rPr>
                          <m:t>𝑗</m:t>
                        </m:r>
                      </m:sub>
                    </m:sSub>
                    <m:r>
                      <a:rPr lang="en-US" sz="2200">
                        <a:latin typeface="Cambria Math" charset="0"/>
                      </a:rPr>
                      <m:t>≥</m:t>
                    </m:r>
                    <m:r>
                      <a:rPr lang="en-US" sz="2200">
                        <a:latin typeface="Cambria Math" charset="0"/>
                      </a:rPr>
                      <m:t>𝑠</m:t>
                    </m:r>
                    <m:r>
                      <a:rPr lang="en-US" sz="2200">
                        <a:latin typeface="Cambria Math" charset="0"/>
                      </a:rPr>
                      <m:t>} </m:t>
                    </m:r>
                  </m:oMath>
                </a14:m>
                <a:r>
                  <a:rPr lang="en-US" sz="2200" dirty="0">
                    <a:latin typeface="Avenir Medium"/>
                  </a:rPr>
                  <a:t>leads to the greatest reduction of RSS</a:t>
                </a:r>
              </a:p>
              <a:p>
                <a:pPr marL="859536" lvl="3" indent="0">
                  <a:buNone/>
                </a:pPr>
                <a:endParaRPr lang="en-US" sz="1000" dirty="0">
                  <a:latin typeface="Avenir Medium"/>
                </a:endParaRPr>
              </a:p>
              <a:p>
                <a:pPr marL="859536" lvl="3" indent="0">
                  <a:buNone/>
                </a:pPr>
                <a:r>
                  <a:rPr lang="en-US" dirty="0">
                    <a:latin typeface="Avenir Medium"/>
                  </a:rPr>
                  <a:t>We consider all predictors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𝑋</m:t>
                        </m:r>
                      </m:e>
                      <m:sub>
                        <m:r>
                          <a:rPr lang="en-US" b="0" i="1" smtClean="0">
                            <a:latin typeface="Cambria Math" charset="0"/>
                          </a:rPr>
                          <m:t>1</m:t>
                        </m:r>
                      </m:sub>
                    </m:sSub>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b="0" i="1" smtClean="0">
                            <a:latin typeface="Cambria Math" charset="0"/>
                          </a:rPr>
                          <m:t>2</m:t>
                        </m:r>
                      </m:sub>
                    </m:sSub>
                    <m:r>
                      <a:rPr lang="en-US" i="1">
                        <a:latin typeface="Cambria Math" charset="0"/>
                      </a:rPr>
                      <m:t>,</m:t>
                    </m:r>
                    <m:r>
                      <a:rPr lang="en-US" b="0" i="1" smtClean="0">
                        <a:latin typeface="Cambria Math" charset="0"/>
                      </a:rPr>
                      <m:t> …</m:t>
                    </m:r>
                    <m:sSub>
                      <m:sSubPr>
                        <m:ctrlPr>
                          <a:rPr lang="en-US" i="1">
                            <a:latin typeface="Cambria Math" panose="02040503050406030204" pitchFamily="18" charset="0"/>
                          </a:rPr>
                        </m:ctrlPr>
                      </m:sSubPr>
                      <m:e>
                        <m:r>
                          <a:rPr lang="en-US" i="1">
                            <a:latin typeface="Cambria Math" charset="0"/>
                          </a:rPr>
                          <m:t>𝑋</m:t>
                        </m:r>
                      </m:e>
                      <m:sub>
                        <m:r>
                          <a:rPr lang="en-US" b="0" i="1" smtClean="0">
                            <a:latin typeface="Cambria Math" charset="0"/>
                          </a:rPr>
                          <m:t>𝑝</m:t>
                        </m:r>
                      </m:sub>
                    </m:sSub>
                    <m:r>
                      <a:rPr lang="en-US" i="1">
                        <a:latin typeface="Cambria Math" charset="0"/>
                      </a:rPr>
                      <m:t>,</m:t>
                    </m:r>
                  </m:oMath>
                </a14:m>
                <a:r>
                  <a:rPr lang="en-US" dirty="0">
                    <a:latin typeface="Avenir Medium"/>
                  </a:rPr>
                  <a:t> and all possible values of </a:t>
                </a:r>
                <a:r>
                  <a:rPr lang="en-US" dirty="0" err="1">
                    <a:latin typeface="Avenir Medium"/>
                  </a:rPr>
                  <a:t>cutpoint</a:t>
                </a:r>
                <a:r>
                  <a:rPr lang="en-US" dirty="0">
                    <a:latin typeface="Avenir Medium"/>
                  </a:rPr>
                  <a:t> </a:t>
                </a:r>
                <a:r>
                  <a:rPr lang="en-US" i="1" dirty="0">
                    <a:latin typeface="Avenir Medium"/>
                  </a:rPr>
                  <a:t>s</a:t>
                </a:r>
                <a:r>
                  <a:rPr lang="en-US" dirty="0">
                    <a:latin typeface="Avenir Medium"/>
                  </a:rPr>
                  <a:t> for each of the predictors, and then choose the predictor and the </a:t>
                </a:r>
                <a:r>
                  <a:rPr lang="en-US" dirty="0" err="1">
                    <a:latin typeface="Avenir Medium"/>
                  </a:rPr>
                  <a:t>cutpoint</a:t>
                </a:r>
                <a:r>
                  <a:rPr lang="en-US" dirty="0">
                    <a:latin typeface="Avenir Medium"/>
                  </a:rPr>
                  <a:t> so that the resulting tree has the lowest RSS.</a:t>
                </a:r>
              </a:p>
              <a:p>
                <a:pPr marL="859536" lvl="3" indent="0">
                  <a:buNone/>
                </a:pPr>
                <a:endParaRPr lang="en-US" sz="1000" dirty="0">
                  <a:latin typeface="Avenir Medium"/>
                </a:endParaRPr>
              </a:p>
              <a:p>
                <a:pPr marL="859536" lvl="3" indent="0">
                  <a:buNone/>
                </a:pPr>
                <a:r>
                  <a:rPr lang="en-US" dirty="0">
                    <a:latin typeface="Avenir Medium"/>
                  </a:rPr>
                  <a:t>For any </a:t>
                </a:r>
                <a:r>
                  <a:rPr lang="en-US" i="1" dirty="0">
                    <a:latin typeface="Avenir Medium"/>
                  </a:rPr>
                  <a:t>j</a:t>
                </a:r>
                <a:r>
                  <a:rPr lang="en-US" dirty="0">
                    <a:latin typeface="Avenir Medium"/>
                  </a:rPr>
                  <a:t> and </a:t>
                </a:r>
                <a:r>
                  <a:rPr lang="en-US" i="1" dirty="0">
                    <a:latin typeface="Avenir Medium"/>
                  </a:rPr>
                  <a:t>s</a:t>
                </a:r>
                <a:r>
                  <a:rPr lang="en-US" dirty="0">
                    <a:latin typeface="Avenir Medium"/>
                  </a:rPr>
                  <a:t> we define a pair of half-planes</a:t>
                </a:r>
              </a:p>
              <a:p>
                <a:pPr marL="859536" lvl="3" indent="0" algn="ctr">
                  <a:buNone/>
                </a:pP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d>
                      <m:dPr>
                        <m:ctrlPr>
                          <a:rPr lang="en-US" b="0" i="1" smtClean="0">
                            <a:latin typeface="Cambria Math" panose="02040503050406030204" pitchFamily="18" charset="0"/>
                          </a:rPr>
                        </m:ctrlPr>
                      </m:dPr>
                      <m:e>
                        <m:r>
                          <a:rPr lang="en-US" b="0" i="1" smtClean="0">
                            <a:latin typeface="Cambria Math" charset="0"/>
                          </a:rPr>
                          <m:t>𝑗</m:t>
                        </m:r>
                        <m:r>
                          <a:rPr lang="en-US" b="0" i="1" smtClean="0">
                            <a:latin typeface="Cambria Math" charset="0"/>
                          </a:rPr>
                          <m:t>, </m:t>
                        </m:r>
                        <m:r>
                          <a:rPr lang="en-US" b="0" i="1" smtClean="0">
                            <a:latin typeface="Cambria Math" charset="0"/>
                          </a:rPr>
                          <m:t>𝑠</m:t>
                        </m:r>
                      </m:e>
                    </m:d>
                    <m:r>
                      <a:rPr lang="en-US" b="0" i="1" smtClean="0">
                        <a:latin typeface="Cambria Math" charset="0"/>
                      </a:rPr>
                      <m:t>= </m:t>
                    </m:r>
                    <m:d>
                      <m:dPr>
                        <m:begChr m:val="{"/>
                        <m:endChr m:val="|"/>
                        <m:ctrlPr>
                          <a:rPr lang="en-US" i="1">
                            <a:latin typeface="Cambria Math" panose="02040503050406030204" pitchFamily="18" charset="0"/>
                          </a:rPr>
                        </m:ctrlPr>
                      </m:dPr>
                      <m:e>
                        <m:r>
                          <a:rPr lang="en-US">
                            <a:latin typeface="Cambria Math" charset="0"/>
                          </a:rPr>
                          <m:t> </m:t>
                        </m:r>
                        <m:r>
                          <a:rPr lang="en-US">
                            <a:latin typeface="Cambria Math" charset="0"/>
                          </a:rPr>
                          <m:t>𝑋</m:t>
                        </m:r>
                        <m:r>
                          <a:rPr lang="en-US">
                            <a:latin typeface="Cambria Math" charset="0"/>
                          </a:rPr>
                          <m:t> </m:t>
                        </m:r>
                      </m:e>
                    </m:d>
                    <m:r>
                      <a:rPr lang="en-US">
                        <a:latin typeface="Cambria Math" charset="0"/>
                      </a:rPr>
                      <m:t> </m:t>
                    </m:r>
                    <m:sSub>
                      <m:sSubPr>
                        <m:ctrlPr>
                          <a:rPr lang="en-US" i="1">
                            <a:latin typeface="Cambria Math" panose="02040503050406030204" pitchFamily="18" charset="0"/>
                          </a:rPr>
                        </m:ctrlPr>
                      </m:sSubPr>
                      <m:e>
                        <m:r>
                          <a:rPr lang="en-US">
                            <a:latin typeface="Cambria Math" charset="0"/>
                          </a:rPr>
                          <m:t>𝑋</m:t>
                        </m:r>
                      </m:e>
                      <m:sub>
                        <m:r>
                          <a:rPr lang="en-US">
                            <a:latin typeface="Cambria Math" charset="0"/>
                          </a:rPr>
                          <m:t>𝑗</m:t>
                        </m:r>
                      </m:sub>
                    </m:sSub>
                    <m:r>
                      <a:rPr lang="en-US">
                        <a:latin typeface="Cambria Math" charset="0"/>
                      </a:rPr>
                      <m:t>&lt;</m:t>
                    </m:r>
                    <m:r>
                      <a:rPr lang="en-US">
                        <a:latin typeface="Cambria Math" charset="0"/>
                      </a:rPr>
                      <m:t>𝑠</m:t>
                    </m:r>
                    <m:r>
                      <a:rPr lang="en-US">
                        <a:latin typeface="Cambria Math" charset="0"/>
                      </a:rPr>
                      <m:t>}</m:t>
                    </m:r>
                  </m:oMath>
                </a14:m>
                <a:r>
                  <a:rPr lang="en-US" dirty="0">
                    <a:latin typeface="Avenir Medium"/>
                  </a:rPr>
                  <a:t> and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d>
                      <m:dPr>
                        <m:ctrlPr>
                          <a:rPr lang="en-US" i="1">
                            <a:latin typeface="Cambria Math" panose="02040503050406030204" pitchFamily="18" charset="0"/>
                          </a:rPr>
                        </m:ctrlPr>
                      </m:dPr>
                      <m:e>
                        <m:r>
                          <a:rPr lang="en-US" i="1">
                            <a:latin typeface="Cambria Math" charset="0"/>
                          </a:rPr>
                          <m:t>𝑗</m:t>
                        </m:r>
                        <m:r>
                          <a:rPr lang="en-US" i="1">
                            <a:latin typeface="Cambria Math" charset="0"/>
                          </a:rPr>
                          <m:t>, </m:t>
                        </m:r>
                        <m:r>
                          <a:rPr lang="en-US" i="1">
                            <a:latin typeface="Cambria Math" charset="0"/>
                          </a:rPr>
                          <m:t>𝑠</m:t>
                        </m:r>
                      </m:e>
                    </m:d>
                    <m:r>
                      <a:rPr lang="en-US" i="1">
                        <a:latin typeface="Cambria Math" charset="0"/>
                      </a:rPr>
                      <m:t>=</m:t>
                    </m:r>
                    <m:d>
                      <m:dPr>
                        <m:begChr m:val="{"/>
                        <m:endChr m:val="|"/>
                        <m:ctrlPr>
                          <a:rPr lang="en-US" i="1">
                            <a:latin typeface="Cambria Math" panose="02040503050406030204" pitchFamily="18" charset="0"/>
                          </a:rPr>
                        </m:ctrlPr>
                      </m:dPr>
                      <m:e>
                        <m:r>
                          <a:rPr lang="en-US">
                            <a:latin typeface="Cambria Math" charset="0"/>
                          </a:rPr>
                          <m:t> </m:t>
                        </m:r>
                        <m:r>
                          <a:rPr lang="en-US">
                            <a:latin typeface="Cambria Math" charset="0"/>
                          </a:rPr>
                          <m:t>𝑋</m:t>
                        </m:r>
                        <m:r>
                          <a:rPr lang="en-US">
                            <a:latin typeface="Cambria Math" charset="0"/>
                          </a:rPr>
                          <m:t> </m:t>
                        </m:r>
                      </m:e>
                    </m:d>
                    <m:r>
                      <a:rPr lang="en-US">
                        <a:latin typeface="Cambria Math" charset="0"/>
                      </a:rPr>
                      <m:t> </m:t>
                    </m:r>
                    <m:sSub>
                      <m:sSubPr>
                        <m:ctrlPr>
                          <a:rPr lang="en-US" i="1">
                            <a:latin typeface="Cambria Math" panose="02040503050406030204" pitchFamily="18" charset="0"/>
                          </a:rPr>
                        </m:ctrlPr>
                      </m:sSubPr>
                      <m:e>
                        <m:r>
                          <a:rPr lang="en-US">
                            <a:latin typeface="Cambria Math" charset="0"/>
                          </a:rPr>
                          <m:t>𝑋</m:t>
                        </m:r>
                      </m:e>
                      <m:sub>
                        <m:r>
                          <a:rPr lang="en-US">
                            <a:latin typeface="Cambria Math" charset="0"/>
                          </a:rPr>
                          <m:t>𝑗</m:t>
                        </m:r>
                      </m:sub>
                    </m:sSub>
                    <m:r>
                      <a:rPr lang="en-US">
                        <a:latin typeface="Cambria Math" charset="0"/>
                      </a:rPr>
                      <m:t>≥</m:t>
                    </m:r>
                    <m:r>
                      <a:rPr lang="en-US">
                        <a:latin typeface="Cambria Math" charset="0"/>
                      </a:rPr>
                      <m:t>𝑠</m:t>
                    </m:r>
                    <m:r>
                      <a:rPr lang="en-US">
                        <a:latin typeface="Cambria Math" charset="0"/>
                      </a:rPr>
                      <m:t>} </m:t>
                    </m:r>
                  </m:oMath>
                </a14:m>
                <a:endParaRPr lang="en-US" dirty="0">
                  <a:latin typeface="Avenir Medium"/>
                </a:endParaRPr>
              </a:p>
              <a:p>
                <a:pPr marL="859536" lvl="3" indent="0">
                  <a:buNone/>
                </a:pPr>
                <a:r>
                  <a:rPr lang="en-US" dirty="0">
                    <a:latin typeface="Avenir Medium"/>
                  </a:rPr>
                  <a:t>and we seek the value of </a:t>
                </a:r>
                <a:r>
                  <a:rPr lang="en-US" i="1" dirty="0">
                    <a:latin typeface="Avenir Medium"/>
                  </a:rPr>
                  <a:t>j</a:t>
                </a:r>
                <a:r>
                  <a:rPr lang="en-US" dirty="0">
                    <a:latin typeface="Avenir Medium"/>
                  </a:rPr>
                  <a:t> and </a:t>
                </a:r>
                <a:r>
                  <a:rPr lang="en-US" i="1" dirty="0">
                    <a:latin typeface="Avenir Medium"/>
                  </a:rPr>
                  <a:t>s</a:t>
                </a:r>
                <a:r>
                  <a:rPr lang="en-US" dirty="0">
                    <a:latin typeface="Avenir Medium"/>
                  </a:rPr>
                  <a:t> that minimize the equation</a:t>
                </a:r>
              </a:p>
              <a:p>
                <a:pPr marL="859536" lvl="3" indent="0">
                  <a:buNone/>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charset="0"/>
                            </a:rPr>
                            <m:t>𝑖</m:t>
                          </m:r>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𝑥</m:t>
                              </m:r>
                            </m:e>
                            <m:sub>
                              <m:r>
                                <a:rPr lang="en-US" b="0" i="1" smtClean="0">
                                  <a:latin typeface="Cambria Math" charset="0"/>
                                </a:rPr>
                                <m:t>𝑖</m:t>
                              </m:r>
                            </m:sub>
                          </m:sSub>
                          <m:r>
                            <m:rPr>
                              <m:brk m:alnAt="7"/>
                            </m:rPr>
                            <a:rPr lang="en-US" b="0" i="1" smtClean="0">
                              <a:latin typeface="Cambria Math" charset="0"/>
                            </a:rPr>
                            <m:t> </m:t>
                          </m:r>
                          <m:r>
                            <a:rPr lang="en-US" b="0" i="1" smtClean="0">
                              <a:latin typeface="Cambria Math" charset="0"/>
                              <a:ea typeface="Cambria Math" charset="0"/>
                              <a:cs typeface="Cambria Math" charset="0"/>
                            </a:rPr>
                            <m:t>∈ </m:t>
                          </m:r>
                          <m:sSub>
                            <m:sSubPr>
                              <m:ctrlPr>
                                <a:rPr lang="en-US" b="0" i="1" smtClean="0">
                                  <a:latin typeface="Cambria Math" panose="02040503050406030204" pitchFamily="18" charset="0"/>
                                  <a:ea typeface="Cambria Math" charset="0"/>
                                  <a:cs typeface="Cambria Math" charset="0"/>
                                </a:rPr>
                              </m:ctrlPr>
                            </m:sSubPr>
                            <m:e>
                              <m:r>
                                <a:rPr lang="en-US" b="0" i="1" smtClean="0">
                                  <a:latin typeface="Cambria Math" charset="0"/>
                                  <a:ea typeface="Cambria Math" charset="0"/>
                                  <a:cs typeface="Cambria Math" charset="0"/>
                                </a:rPr>
                                <m:t>𝑅</m:t>
                              </m:r>
                            </m:e>
                            <m:sub>
                              <m:r>
                                <a:rPr lang="en-US" b="0" i="1" smtClean="0">
                                  <a:latin typeface="Cambria Math" charset="0"/>
                                  <a:ea typeface="Cambria Math" charset="0"/>
                                  <a:cs typeface="Cambria Math" charset="0"/>
                                </a:rPr>
                                <m:t>1</m:t>
                              </m:r>
                            </m:sub>
                          </m:sSub>
                          <m:r>
                            <m:rPr>
                              <m:brk m:alnAt="7"/>
                            </m:rP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𝑗</m:t>
                          </m:r>
                          <m:r>
                            <a:rPr lang="en-US" b="0" i="1" smtClean="0">
                              <a:latin typeface="Cambria Math" charset="0"/>
                              <a:ea typeface="Cambria Math" charset="0"/>
                              <a:cs typeface="Cambria Math" charset="0"/>
                            </a:rPr>
                            <m:t>,  </m:t>
                          </m:r>
                          <m:r>
                            <a:rPr lang="en-US" b="0" i="1" smtClean="0">
                              <a:latin typeface="Cambria Math" charset="0"/>
                              <a:ea typeface="Cambria Math" charset="0"/>
                              <a:cs typeface="Cambria Math" charset="0"/>
                            </a:rPr>
                            <m:t>𝑠</m:t>
                          </m:r>
                          <m:r>
                            <a:rPr lang="en-US" b="0" i="1" smtClean="0">
                              <a:latin typeface="Cambria Math" charset="0"/>
                              <a:ea typeface="Cambria Math" charset="0"/>
                              <a:cs typeface="Cambria Math" charset="0"/>
                            </a:rPr>
                            <m:t>)</m:t>
                          </m:r>
                        </m:sub>
                        <m:sup/>
                        <m:e>
                          <m:sSup>
                            <m:sSupPr>
                              <m:ctrlPr>
                                <a:rPr lang="is-IS" i="1" smtClean="0">
                                  <a:latin typeface="Cambria Math" panose="02040503050406030204" pitchFamily="18" charset="0"/>
                                </a:rPr>
                              </m:ctrlPr>
                            </m:sSupPr>
                            <m:e>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𝑦</m:t>
                                  </m:r>
                                </m:e>
                                <m:sub>
                                  <m:r>
                                    <a:rPr lang="en-US" b="0" i="1" smtClean="0">
                                      <a:latin typeface="Cambria Math" charset="0"/>
                                    </a:rPr>
                                    <m:t>𝑖</m:t>
                                  </m:r>
                                </m:sub>
                              </m:sSub>
                              <m:r>
                                <a:rPr lang="en-US" b="0" i="1" smtClean="0">
                                  <a:latin typeface="Cambria Math" charset="0"/>
                                </a:rPr>
                                <m:t> − </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charset="0"/>
                                        </a:rPr>
                                        <m:t>𝑦</m:t>
                                      </m:r>
                                    </m:e>
                                  </m:acc>
                                </m:e>
                                <m:sub>
                                  <m:sSub>
                                    <m:sSubPr>
                                      <m:ctrlPr>
                                        <a:rPr lang="en-US" i="1" smtClean="0">
                                          <a:latin typeface="Cambria Math" panose="02040503050406030204" pitchFamily="18" charset="0"/>
                                        </a:rPr>
                                      </m:ctrlPr>
                                    </m:sSubPr>
                                    <m:e>
                                      <m:r>
                                        <a:rPr lang="en-US" b="0" i="1" smtClean="0">
                                          <a:latin typeface="Cambria Math" charset="0"/>
                                        </a:rPr>
                                        <m:t>𝑅</m:t>
                                      </m:r>
                                    </m:e>
                                    <m:sub>
                                      <m:r>
                                        <a:rPr lang="en-US" b="0" i="1" smtClean="0">
                                          <a:latin typeface="Cambria Math" charset="0"/>
                                        </a:rPr>
                                        <m:t>1</m:t>
                                      </m:r>
                                    </m:sub>
                                  </m:sSub>
                                </m:sub>
                                <m:sup>
                                  <m:r>
                                    <a:rPr lang="en-US" b="0" i="1" smtClean="0">
                                      <a:latin typeface="Cambria Math" charset="0"/>
                                    </a:rPr>
                                    <m:t> </m:t>
                                  </m:r>
                                </m:sup>
                              </m:sSubSup>
                              <m:r>
                                <a:rPr lang="en-US" b="0" i="1" smtClean="0">
                                  <a:latin typeface="Cambria Math" charset="0"/>
                                </a:rPr>
                                <m:t>)</m:t>
                              </m:r>
                            </m:e>
                            <m:sup>
                              <m:r>
                                <a:rPr lang="is-IS" i="1" smtClean="0">
                                  <a:latin typeface="Cambria Math" charset="0"/>
                                </a:rPr>
                                <m:t>2</m:t>
                              </m:r>
                            </m:sup>
                          </m:sSup>
                        </m:e>
                      </m:nary>
                      <m:r>
                        <a:rPr lang="en-US" b="0" i="1" smtClean="0">
                          <a:latin typeface="Cambria Math" charset="0"/>
                        </a:rPr>
                        <m:t>  +  </m:t>
                      </m:r>
                      <m:nary>
                        <m:naryPr>
                          <m:chr m:val="∑"/>
                          <m:supHide m:val="on"/>
                          <m:ctrlPr>
                            <a:rPr lang="en-US" i="1">
                              <a:latin typeface="Cambria Math" panose="02040503050406030204" pitchFamily="18" charset="0"/>
                            </a:rPr>
                          </m:ctrlPr>
                        </m:naryPr>
                        <m:sub>
                          <m:r>
                            <m:rPr>
                              <m:brk m:alnAt="7"/>
                            </m:rPr>
                            <a:rPr lang="en-US" i="1">
                              <a:latin typeface="Cambria Math" charset="0"/>
                            </a:rPr>
                            <m:t>𝑖</m:t>
                          </m:r>
                          <m:r>
                            <a:rPr lang="en-US" i="1">
                              <a:latin typeface="Cambria Math" charset="0"/>
                            </a:rPr>
                            <m:t>: </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𝑖</m:t>
                              </m:r>
                            </m:sub>
                          </m:sSub>
                          <m:r>
                            <m:rPr>
                              <m:brk m:alnAt="7"/>
                            </m:rPr>
                            <a:rPr lang="en-US" i="1">
                              <a:latin typeface="Cambria Math" charset="0"/>
                            </a:rPr>
                            <m:t> </m:t>
                          </m:r>
                          <m:r>
                            <a:rPr lang="en-US" i="1">
                              <a:latin typeface="Cambria Math" charset="0"/>
                              <a:ea typeface="Cambria Math" charset="0"/>
                              <a:cs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𝑅</m:t>
                              </m:r>
                            </m:e>
                            <m:sub>
                              <m:r>
                                <a:rPr lang="en-US" b="0" i="1" smtClean="0">
                                  <a:latin typeface="Cambria Math" charset="0"/>
                                  <a:ea typeface="Cambria Math" charset="0"/>
                                  <a:cs typeface="Cambria Math" charset="0"/>
                                </a:rPr>
                                <m:t>2</m:t>
                              </m:r>
                            </m:sub>
                          </m:sSub>
                          <m:r>
                            <m:rPr>
                              <m:brk m:alnAt="7"/>
                            </m:rPr>
                            <a:rPr lang="en-US" i="1">
                              <a:latin typeface="Cambria Math" charset="0"/>
                              <a:ea typeface="Cambria Math" charset="0"/>
                              <a:cs typeface="Cambria Math" charset="0"/>
                            </a:rPr>
                            <m:t>(</m:t>
                          </m:r>
                          <m:r>
                            <a:rPr lang="en-US" i="1">
                              <a:latin typeface="Cambria Math" charset="0"/>
                              <a:ea typeface="Cambria Math" charset="0"/>
                              <a:cs typeface="Cambria Math" charset="0"/>
                            </a:rPr>
                            <m:t>𝑗</m:t>
                          </m:r>
                          <m:r>
                            <a:rPr lang="en-US" i="1">
                              <a:latin typeface="Cambria Math" charset="0"/>
                              <a:ea typeface="Cambria Math" charset="0"/>
                              <a:cs typeface="Cambria Math" charset="0"/>
                            </a:rPr>
                            <m:t>,  </m:t>
                          </m:r>
                          <m:r>
                            <a:rPr lang="en-US" i="1">
                              <a:latin typeface="Cambria Math" charset="0"/>
                              <a:ea typeface="Cambria Math" charset="0"/>
                              <a:cs typeface="Cambria Math" charset="0"/>
                            </a:rPr>
                            <m:t>𝑠</m:t>
                          </m:r>
                          <m:r>
                            <a:rPr lang="en-US" i="1">
                              <a:latin typeface="Cambria Math" charset="0"/>
                              <a:ea typeface="Cambria Math" charset="0"/>
                              <a:cs typeface="Cambria Math" charset="0"/>
                            </a:rPr>
                            <m:t>)</m:t>
                          </m:r>
                        </m:sub>
                        <m:sup/>
                        <m:e>
                          <m:sSup>
                            <m:sSupPr>
                              <m:ctrlPr>
                                <a:rPr lang="is-IS" i="1">
                                  <a:latin typeface="Cambria Math" panose="02040503050406030204" pitchFamily="18" charset="0"/>
                                </a:rPr>
                              </m:ctrlPr>
                            </m:sSupPr>
                            <m:e>
                              <m:r>
                                <a:rPr lang="en-US" i="1">
                                  <a:latin typeface="Cambria Math" charset="0"/>
                                </a:rPr>
                                <m:t>(</m:t>
                              </m:r>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 − </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charset="0"/>
                                        </a:rPr>
                                        <m:t>𝑦</m:t>
                                      </m:r>
                                    </m:e>
                                  </m:acc>
                                </m:e>
                                <m:sub>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sub>
                                <m:sup>
                                  <m:r>
                                    <a:rPr lang="en-US" i="1">
                                      <a:latin typeface="Cambria Math" charset="0"/>
                                    </a:rPr>
                                    <m:t> </m:t>
                                  </m:r>
                                </m:sup>
                              </m:sSubSup>
                              <m:r>
                                <a:rPr lang="en-US" i="1">
                                  <a:latin typeface="Cambria Math" charset="0"/>
                                </a:rPr>
                                <m:t>)</m:t>
                              </m:r>
                            </m:e>
                            <m:sup>
                              <m:r>
                                <a:rPr lang="is-IS" i="1">
                                  <a:latin typeface="Cambria Math" charset="0"/>
                                </a:rPr>
                                <m:t>2</m:t>
                              </m:r>
                            </m:sup>
                          </m:sSup>
                        </m:e>
                      </m:nary>
                    </m:oMath>
                  </m:oMathPara>
                </a14:m>
                <a:endParaRPr lang="en-US" dirty="0">
                  <a:latin typeface="Avenir Medium"/>
                </a:endParaRPr>
              </a:p>
              <a:p>
                <a:pPr marL="859536" lvl="3" indent="0">
                  <a:buNone/>
                </a:pPr>
                <a:endParaRPr lang="en-US" sz="500" dirty="0">
                  <a:latin typeface="Avenir Medium"/>
                </a:endParaRPr>
              </a:p>
              <a:p>
                <a:pPr marL="859536" lvl="3" indent="0">
                  <a:buNone/>
                </a:pPr>
                <a:r>
                  <a:rPr lang="en-US" dirty="0">
                    <a:latin typeface="Avenir Medium"/>
                  </a:rPr>
                  <a:t>    where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charset="0"/>
                              </a:rPr>
                              <m:t>𝑦</m:t>
                            </m:r>
                          </m:e>
                        </m:acc>
                      </m:e>
                      <m:sub>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sub>
                      <m:sup>
                        <m:r>
                          <a:rPr lang="en-US" i="1">
                            <a:latin typeface="Cambria Math" charset="0"/>
                          </a:rPr>
                          <m:t> </m:t>
                        </m:r>
                      </m:sup>
                    </m:sSubSup>
                    <m:r>
                      <a:rPr lang="en-US" i="1">
                        <a:latin typeface="Cambria Math" charset="0"/>
                      </a:rPr>
                      <m:t> </m:t>
                    </m:r>
                  </m:oMath>
                </a14:m>
                <a:r>
                  <a:rPr lang="en-US" dirty="0">
                    <a:latin typeface="Avenir Medium"/>
                  </a:rPr>
                  <a:t>is the mean response for the training observations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1</m:t>
                        </m:r>
                      </m:sub>
                    </m:sSub>
                    <m:d>
                      <m:dPr>
                        <m:ctrlPr>
                          <a:rPr lang="en-US" i="1">
                            <a:latin typeface="Cambria Math" panose="02040503050406030204" pitchFamily="18" charset="0"/>
                          </a:rPr>
                        </m:ctrlPr>
                      </m:dPr>
                      <m:e>
                        <m:r>
                          <a:rPr lang="en-US" i="1">
                            <a:latin typeface="Cambria Math" charset="0"/>
                          </a:rPr>
                          <m:t>𝑗</m:t>
                        </m:r>
                        <m:r>
                          <a:rPr lang="en-US" i="1">
                            <a:latin typeface="Cambria Math" charset="0"/>
                          </a:rPr>
                          <m:t>, </m:t>
                        </m:r>
                        <m:r>
                          <a:rPr lang="en-US" i="1">
                            <a:latin typeface="Cambria Math" charset="0"/>
                          </a:rPr>
                          <m:t>𝑠</m:t>
                        </m:r>
                      </m:e>
                    </m:d>
                  </m:oMath>
                </a14:m>
                <a:r>
                  <a:rPr lang="en-US" dirty="0">
                    <a:latin typeface="Avenir Medium"/>
                  </a:rPr>
                  <a:t> and  </a:t>
                </a:r>
                <a14:m>
                  <m:oMath xmlns:m="http://schemas.openxmlformats.org/officeDocument/2006/math">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charset="0"/>
                              </a:rPr>
                              <m:t>𝑦</m:t>
                            </m:r>
                          </m:e>
                        </m:acc>
                      </m:e>
                      <m:sub>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sub>
                      <m:sup>
                        <m:r>
                          <a:rPr lang="en-US" i="1">
                            <a:latin typeface="Cambria Math" charset="0"/>
                          </a:rPr>
                          <m:t> </m:t>
                        </m:r>
                      </m:sup>
                    </m:sSubSup>
                    <m:r>
                      <a:rPr lang="en-US" i="1">
                        <a:latin typeface="Cambria Math" charset="0"/>
                      </a:rPr>
                      <m:t> </m:t>
                    </m:r>
                  </m:oMath>
                </a14:m>
                <a:r>
                  <a:rPr lang="en-US" dirty="0">
                    <a:latin typeface="Avenir Medium"/>
                  </a:rPr>
                  <a:t>is the mean response for the training observations in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b="0" i="1" smtClean="0">
                            <a:latin typeface="Cambria Math" charset="0"/>
                          </a:rPr>
                          <m:t>2</m:t>
                        </m:r>
                      </m:sub>
                    </m:sSub>
                    <m:d>
                      <m:dPr>
                        <m:ctrlPr>
                          <a:rPr lang="en-US" i="1">
                            <a:latin typeface="Cambria Math" panose="02040503050406030204" pitchFamily="18" charset="0"/>
                          </a:rPr>
                        </m:ctrlPr>
                      </m:dPr>
                      <m:e>
                        <m:r>
                          <a:rPr lang="en-US" i="1">
                            <a:latin typeface="Cambria Math" charset="0"/>
                          </a:rPr>
                          <m:t>𝑗</m:t>
                        </m:r>
                        <m:r>
                          <a:rPr lang="en-US" i="1">
                            <a:latin typeface="Cambria Math" charset="0"/>
                          </a:rPr>
                          <m:t>, </m:t>
                        </m:r>
                        <m:r>
                          <a:rPr lang="en-US" i="1">
                            <a:latin typeface="Cambria Math" charset="0"/>
                          </a:rPr>
                          <m:t>𝑠</m:t>
                        </m:r>
                      </m:e>
                    </m:d>
                  </m:oMath>
                </a14:m>
                <a:r>
                  <a:rPr lang="en-US" dirty="0">
                    <a:latin typeface="Avenir Medium"/>
                  </a:rPr>
                  <a:t> </a:t>
                </a:r>
              </a:p>
            </p:txBody>
          </p:sp>
        </mc:Choice>
        <mc:Fallback xmlns="">
          <p:sp>
            <p:nvSpPr>
              <p:cNvPr id="7" name="Text Placeholder 2"/>
              <p:cNvSpPr txBox="1">
                <a:spLocks noRot="1" noChangeAspect="1" noMove="1" noResize="1" noEditPoints="1" noAdjustHandles="1" noChangeArrowheads="1" noChangeShapeType="1" noTextEdit="1"/>
              </p:cNvSpPr>
              <p:nvPr/>
            </p:nvSpPr>
            <p:spPr>
              <a:xfrm>
                <a:off x="303196" y="1295400"/>
                <a:ext cx="8993204" cy="5410200"/>
              </a:xfrm>
              <a:prstGeom prst="rect">
                <a:avLst/>
              </a:prstGeom>
              <a:blipFill rotWithShape="0">
                <a:blip r:embed="rId2"/>
                <a:stretch>
                  <a:fillRect t="-8005" r="-881" b="-6426"/>
                </a:stretch>
              </a:blipFill>
            </p:spPr>
            <p:txBody>
              <a:bodyPr/>
              <a:lstStyle/>
              <a:p>
                <a:r>
                  <a:rPr lang="en-US">
                    <a:noFill/>
                  </a:rPr>
                  <a:t> </a:t>
                </a:r>
              </a:p>
            </p:txBody>
          </p:sp>
        </mc:Fallback>
      </mc:AlternateContent>
      <p:sp>
        <p:nvSpPr>
          <p:cNvPr id="4" name="Rectangle 3"/>
          <p:cNvSpPr/>
          <p:nvPr/>
        </p:nvSpPr>
        <p:spPr>
          <a:xfrm>
            <a:off x="5638800" y="6578667"/>
            <a:ext cx="3483543" cy="203133"/>
          </a:xfrm>
          <a:prstGeom prst="rect">
            <a:avLst/>
          </a:prstGeom>
        </p:spPr>
        <p:txBody>
          <a:bodyPr wrap="square">
            <a:spAutoFit/>
          </a:bodyPr>
          <a:lstStyle/>
          <a:p>
            <a:pPr algn="r">
              <a:buNone/>
            </a:pPr>
            <a:r>
              <a:rPr lang="en-US" sz="800" b="1" dirty="0">
                <a:latin typeface="Arial" charset="0"/>
                <a:ea typeface="Arial" charset="0"/>
                <a:cs typeface="Arial" charset="0"/>
              </a:rPr>
              <a:t>James et. al., 2014</a:t>
            </a:r>
          </a:p>
        </p:txBody>
      </p:sp>
    </p:spTree>
    <p:extLst>
      <p:ext uri="{BB962C8B-B14F-4D97-AF65-F5344CB8AC3E}">
        <p14:creationId xmlns:p14="http://schemas.microsoft.com/office/powerpoint/2010/main" val="1318899845"/>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Recursive binary splitting  for RT (cont.)</a:t>
            </a:r>
          </a:p>
        </p:txBody>
      </p:sp>
      <mc:AlternateContent xmlns:mc="http://schemas.openxmlformats.org/markup-compatibility/2006" xmlns:a14="http://schemas.microsoft.com/office/drawing/2010/main">
        <mc:Choice Requires="a14">
          <p:sp>
            <p:nvSpPr>
              <p:cNvPr id="7" name="Text Placeholder 2"/>
              <p:cNvSpPr txBox="1">
                <a:spLocks/>
              </p:cNvSpPr>
              <p:nvPr/>
            </p:nvSpPr>
            <p:spPr>
              <a:xfrm>
                <a:off x="303196" y="1295400"/>
                <a:ext cx="8993204"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marL="1106424" lvl="2" indent="-457200">
                  <a:buFont typeface="+mj-lt"/>
                  <a:buAutoNum type="arabicPeriod" startAt="2"/>
                </a:pPr>
                <a:r>
                  <a:rPr lang="en-US" sz="2200" dirty="0">
                    <a:latin typeface="Avenir Medium"/>
                  </a:rPr>
                  <a:t>Next, we repeat the process (but not splitting the entire predictor space, but one of the two previously identified regions), looking for the best predictor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𝑋</m:t>
                        </m:r>
                      </m:e>
                      <m:sub>
                        <m:r>
                          <a:rPr lang="en-US" sz="2200" b="0" i="1" smtClean="0">
                            <a:latin typeface="Cambria Math" charset="0"/>
                          </a:rPr>
                          <m:t>𝑘</m:t>
                        </m:r>
                      </m:sub>
                    </m:sSub>
                  </m:oMath>
                </a14:m>
                <a:r>
                  <a:rPr lang="en-US" sz="2200" dirty="0">
                    <a:latin typeface="Avenir Medium"/>
                  </a:rPr>
                  <a:t> and best </a:t>
                </a:r>
                <a:r>
                  <a:rPr lang="en-US" sz="2200" dirty="0" err="1">
                    <a:latin typeface="Avenir Medium"/>
                  </a:rPr>
                  <a:t>cutpoint</a:t>
                </a:r>
                <a:r>
                  <a:rPr lang="en-US" sz="2200" dirty="0">
                    <a:latin typeface="Avenir Medium"/>
                  </a:rPr>
                  <a:t> </a:t>
                </a:r>
                <a14:m>
                  <m:oMath xmlns:m="http://schemas.openxmlformats.org/officeDocument/2006/math">
                    <m:sSub>
                      <m:sSubPr>
                        <m:ctrlPr>
                          <a:rPr lang="en-US" sz="2200" i="1" smtClean="0">
                            <a:latin typeface="Cambria Math" panose="02040503050406030204" pitchFamily="18" charset="0"/>
                          </a:rPr>
                        </m:ctrlPr>
                      </m:sSubPr>
                      <m:e>
                        <m:r>
                          <a:rPr lang="en-US" sz="2200" b="0" i="1" smtClean="0">
                            <a:latin typeface="Cambria Math" charset="0"/>
                          </a:rPr>
                          <m:t>𝑠</m:t>
                        </m:r>
                      </m:e>
                      <m:sub>
                        <m:r>
                          <a:rPr lang="en-US" sz="2200" b="0" i="1" smtClean="0">
                            <a:latin typeface="Cambria Math" charset="0"/>
                          </a:rPr>
                          <m:t>𝑘</m:t>
                        </m:r>
                      </m:sub>
                    </m:sSub>
                  </m:oMath>
                </a14:m>
                <a:r>
                  <a:rPr lang="en-US" sz="2200" dirty="0">
                    <a:latin typeface="Avenir Medium"/>
                  </a:rPr>
                  <a:t> in order to split the data further such that to minimize the RSS within each of resulting regions</a:t>
                </a:r>
              </a:p>
              <a:p>
                <a:pPr marL="1106424" lvl="2" indent="-457200">
                  <a:buFont typeface="+mj-lt"/>
                  <a:buAutoNum type="arabicPeriod" startAt="2"/>
                </a:pPr>
                <a:r>
                  <a:rPr lang="en-US" sz="2200" dirty="0">
                    <a:latin typeface="Avenir Medium"/>
                  </a:rPr>
                  <a:t>The process continue until a a stopping criteria is reached (e.g. no region contains more that five observations) </a:t>
                </a:r>
              </a:p>
              <a:p>
                <a:pPr marL="992124" lvl="2" indent="-342900"/>
                <a:endParaRPr lang="en-US" sz="2200" dirty="0">
                  <a:latin typeface="Avenir Medium"/>
                </a:endParaRPr>
              </a:p>
              <a:p>
                <a:pPr marL="992124" lvl="2" indent="-342900"/>
                <a:r>
                  <a:rPr lang="en-US" sz="2200" dirty="0">
                    <a:latin typeface="Avenir Medium"/>
                  </a:rPr>
                  <a:t>Once the regions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𝑅</m:t>
                        </m:r>
                      </m:e>
                      <m:sub>
                        <m:sSup>
                          <m:sSupPr>
                            <m:ctrlPr>
                              <a:rPr lang="en-US" sz="2000" i="1">
                                <a:latin typeface="Cambria Math" panose="02040503050406030204" pitchFamily="18" charset="0"/>
                              </a:rPr>
                            </m:ctrlPr>
                          </m:sSupPr>
                          <m:e>
                            <m:r>
                              <a:rPr lang="en-US" sz="2000" i="1">
                                <a:latin typeface="Cambria Math" charset="0"/>
                              </a:rPr>
                              <m:t>1</m:t>
                            </m:r>
                          </m:e>
                          <m:sup>
                            <m:r>
                              <a:rPr lang="en-US" sz="2000" i="1">
                                <a:latin typeface="Cambria Math" charset="0"/>
                              </a:rPr>
                              <m:t> </m:t>
                            </m:r>
                          </m:sup>
                        </m:sSup>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𝑅</m:t>
                        </m:r>
                      </m:e>
                      <m:sub>
                        <m:r>
                          <a:rPr lang="en-US" sz="2000" i="1">
                            <a:latin typeface="Cambria Math" charset="0"/>
                          </a:rPr>
                          <m:t>2</m:t>
                        </m:r>
                      </m:sub>
                    </m:sSub>
                    <m:r>
                      <a:rPr lang="en-US" sz="2000" i="1">
                        <a:latin typeface="Cambria Math" charset="0"/>
                      </a:rPr>
                      <m:t>,</m:t>
                    </m:r>
                  </m:oMath>
                </a14:m>
                <a:r>
                  <a:rPr lang="en-US" sz="2000" dirty="0">
                    <a:latin typeface="Avenir Medium"/>
                  </a:rPr>
                  <a:t> </a:t>
                </a:r>
                <a:r>
                  <a:rPr lang="is-IS" sz="2000" dirty="0">
                    <a:latin typeface="Avenir Medium"/>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 </m:t>
                        </m:r>
                        <m:r>
                          <a:rPr lang="en-US" sz="2000" i="1">
                            <a:latin typeface="Cambria Math" charset="0"/>
                          </a:rPr>
                          <m:t>𝑅</m:t>
                        </m:r>
                      </m:e>
                      <m:sub>
                        <m:sSup>
                          <m:sSupPr>
                            <m:ctrlPr>
                              <a:rPr lang="en-US" sz="2000" i="1">
                                <a:latin typeface="Cambria Math" panose="02040503050406030204" pitchFamily="18" charset="0"/>
                              </a:rPr>
                            </m:ctrlPr>
                          </m:sSupPr>
                          <m:e>
                            <m:r>
                              <a:rPr lang="en-US" sz="2000" i="1">
                                <a:latin typeface="Cambria Math" charset="0"/>
                              </a:rPr>
                              <m:t>𝐽</m:t>
                            </m:r>
                          </m:e>
                          <m:sup>
                            <m:r>
                              <a:rPr lang="en-US" sz="2000" i="1">
                                <a:latin typeface="Cambria Math" charset="0"/>
                              </a:rPr>
                              <m:t> </m:t>
                            </m:r>
                          </m:sup>
                        </m:sSup>
                      </m:sub>
                    </m:sSub>
                    <m:r>
                      <a:rPr lang="en-US" sz="2000" i="1">
                        <a:latin typeface="Cambria Math" charset="0"/>
                      </a:rPr>
                      <m:t> </m:t>
                    </m:r>
                  </m:oMath>
                </a14:m>
                <a:r>
                  <a:rPr lang="en-US" sz="2200" dirty="0">
                    <a:latin typeface="Avenir Medium"/>
                  </a:rPr>
                  <a:t>have been created, we predict the response for a given observation using the mean of the training observation in the region to which that observations belong. </a:t>
                </a:r>
              </a:p>
            </p:txBody>
          </p:sp>
        </mc:Choice>
        <mc:Fallback xmlns="">
          <p:sp>
            <p:nvSpPr>
              <p:cNvPr id="7" name="Text Placeholder 2"/>
              <p:cNvSpPr txBox="1">
                <a:spLocks noRot="1" noChangeAspect="1" noMove="1" noResize="1" noEditPoints="1" noAdjustHandles="1" noChangeArrowheads="1" noChangeShapeType="1" noTextEdit="1"/>
              </p:cNvSpPr>
              <p:nvPr/>
            </p:nvSpPr>
            <p:spPr>
              <a:xfrm>
                <a:off x="303196" y="1295400"/>
                <a:ext cx="8993204" cy="5410200"/>
              </a:xfrm>
              <a:prstGeom prst="rect">
                <a:avLst/>
              </a:prstGeom>
              <a:blipFill rotWithShape="0">
                <a:blip r:embed="rId2"/>
                <a:stretch>
                  <a:fillRect t="-1691" r="-1017"/>
                </a:stretch>
              </a:blipFill>
            </p:spPr>
            <p:txBody>
              <a:bodyPr/>
              <a:lstStyle/>
              <a:p>
                <a:r>
                  <a:rPr lang="en-US">
                    <a:noFill/>
                  </a:rPr>
                  <a:t> </a:t>
                </a:r>
              </a:p>
            </p:txBody>
          </p:sp>
        </mc:Fallback>
      </mc:AlternateContent>
      <p:sp>
        <p:nvSpPr>
          <p:cNvPr id="4" name="Rectangle 3"/>
          <p:cNvSpPr/>
          <p:nvPr/>
        </p:nvSpPr>
        <p:spPr>
          <a:xfrm>
            <a:off x="5638800" y="6578667"/>
            <a:ext cx="3483543" cy="203133"/>
          </a:xfrm>
          <a:prstGeom prst="rect">
            <a:avLst/>
          </a:prstGeom>
        </p:spPr>
        <p:txBody>
          <a:bodyPr wrap="square">
            <a:spAutoFit/>
          </a:bodyPr>
          <a:lstStyle/>
          <a:p>
            <a:pPr algn="r">
              <a:buNone/>
            </a:pPr>
            <a:r>
              <a:rPr lang="en-US" sz="800" b="1" dirty="0">
                <a:latin typeface="Arial" charset="0"/>
                <a:ea typeface="Arial" charset="0"/>
                <a:cs typeface="Arial" charset="0"/>
              </a:rPr>
              <a:t>James et. al., 2014</a:t>
            </a:r>
          </a:p>
        </p:txBody>
      </p:sp>
    </p:spTree>
    <p:extLst>
      <p:ext uri="{BB962C8B-B14F-4D97-AF65-F5344CB8AC3E}">
        <p14:creationId xmlns:p14="http://schemas.microsoft.com/office/powerpoint/2010/main" val="889809208"/>
      </p:ext>
    </p:extLst>
  </p:cSld>
  <p:clrMapOvr>
    <a:masterClrMapping/>
  </p:clrMapOvr>
  <p:transition>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Example of Recursive binary splitting  for RT</a:t>
            </a:r>
          </a:p>
        </p:txBody>
      </p:sp>
      <p:pic>
        <p:nvPicPr>
          <p:cNvPr id="7" name="Picture 6">
            <a:extLst>
              <a:ext uri="{FF2B5EF4-FFF2-40B4-BE49-F238E27FC236}">
                <a16:creationId xmlns:a16="http://schemas.microsoft.com/office/drawing/2014/main" id="{53B9EA6C-EDA1-B841-BC29-99BCFD203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231215" y="-281068"/>
            <a:ext cx="5897914" cy="8360343"/>
          </a:xfrm>
          <a:prstGeom prst="rect">
            <a:avLst/>
          </a:prstGeom>
        </p:spPr>
      </p:pic>
    </p:spTree>
    <p:extLst>
      <p:ext uri="{BB962C8B-B14F-4D97-AF65-F5344CB8AC3E}">
        <p14:creationId xmlns:p14="http://schemas.microsoft.com/office/powerpoint/2010/main" val="1240937247"/>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Classification Error Rate</a:t>
            </a:r>
          </a:p>
        </p:txBody>
      </p:sp>
      <mc:AlternateContent xmlns:mc="http://schemas.openxmlformats.org/markup-compatibility/2006" xmlns:a14="http://schemas.microsoft.com/office/drawing/2010/main">
        <mc:Choice Requires="a14">
          <p:sp>
            <p:nvSpPr>
              <p:cNvPr id="7" name="Text Placeholder 2"/>
              <p:cNvSpPr txBox="1">
                <a:spLocks/>
              </p:cNvSpPr>
              <p:nvPr/>
            </p:nvSpPr>
            <p:spPr>
              <a:xfrm>
                <a:off x="762000" y="1447800"/>
                <a:ext cx="7848600" cy="53340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Since the plan is to assign an observation in a given region to the </a:t>
                </a:r>
                <a:r>
                  <a:rPr lang="en-US" sz="2000" i="1" dirty="0">
                    <a:latin typeface="Avenir Medium"/>
                  </a:rPr>
                  <a:t>most commonly occurring class </a:t>
                </a:r>
                <a:r>
                  <a:rPr lang="en-US" sz="2000" dirty="0">
                    <a:latin typeface="Avenir Medium"/>
                  </a:rPr>
                  <a:t>of training observations in that region, the </a:t>
                </a:r>
                <a:r>
                  <a:rPr lang="en-US" sz="2000" i="1" dirty="0">
                    <a:latin typeface="Avenir Medium"/>
                  </a:rPr>
                  <a:t>classification error rate </a:t>
                </a:r>
                <a:r>
                  <a:rPr lang="en-US" sz="2000" dirty="0">
                    <a:latin typeface="Avenir Medium"/>
                  </a:rPr>
                  <a:t>is the fraction of the training observations in that region that do not belong to the most common class:</a:t>
                </a:r>
              </a:p>
              <a:p>
                <a:pPr lvl="1"/>
                <a:endParaRPr lang="en-US" sz="2000" dirty="0">
                  <a:latin typeface="Avenir Medium"/>
                </a:endParaRPr>
              </a:p>
              <a:p>
                <a:pPr marL="402336" lvl="1" indent="0">
                  <a:buNone/>
                </a:pPr>
                <a14:m>
                  <m:oMathPara xmlns:m="http://schemas.openxmlformats.org/officeDocument/2006/math">
                    <m:oMathParaPr>
                      <m:jc m:val="center"/>
                    </m:oMathParaPr>
                    <m:oMath xmlns:m="http://schemas.openxmlformats.org/officeDocument/2006/math">
                      <m:r>
                        <a:rPr lang="en-US" sz="2000" b="0" i="1" smtClean="0">
                          <a:latin typeface="Cambria Math" charset="0"/>
                        </a:rPr>
                        <m:t>𝐸</m:t>
                      </m:r>
                      <m:r>
                        <a:rPr lang="is-IS" sz="2000" b="0" i="1" smtClean="0">
                          <a:latin typeface="Cambria Math" charset="0"/>
                        </a:rPr>
                        <m:t>=</m:t>
                      </m:r>
                      <m:r>
                        <a:rPr lang="en-US" sz="2000" b="0" i="1" smtClean="0">
                          <a:latin typeface="Cambria Math" charset="0"/>
                        </a:rPr>
                        <m:t>1 −</m:t>
                      </m:r>
                      <m:func>
                        <m:funcPr>
                          <m:ctrlPr>
                            <a:rPr lang="en-US" sz="2000" b="0" i="1" smtClean="0">
                              <a:latin typeface="Cambria Math" panose="02040503050406030204" pitchFamily="18" charset="0"/>
                            </a:rPr>
                          </m:ctrlPr>
                        </m:funcPr>
                        <m:fName>
                          <m:limLow>
                            <m:limLowPr>
                              <m:ctrlPr>
                                <a:rPr lang="en-US" sz="2000" b="0" i="1" smtClean="0">
                                  <a:latin typeface="Cambria Math" panose="02040503050406030204" pitchFamily="18" charset="0"/>
                                </a:rPr>
                              </m:ctrlPr>
                            </m:limLowPr>
                            <m:e>
                              <m:r>
                                <m:rPr>
                                  <m:sty m:val="p"/>
                                </m:rPr>
                                <a:rPr lang="en-US" sz="2000" b="0" i="0" smtClean="0">
                                  <a:latin typeface="Cambria Math" charset="0"/>
                                </a:rPr>
                                <m:t>max</m:t>
                              </m:r>
                            </m:e>
                            <m:lim>
                              <m:r>
                                <a:rPr lang="en-US" sz="2000" b="0" i="1" smtClean="0">
                                  <a:latin typeface="Cambria Math" charset="0"/>
                                </a:rPr>
                                <m:t>𝑘</m:t>
                              </m:r>
                            </m:lim>
                          </m:limLow>
                          <m:r>
                            <a:rPr lang="en-US" sz="2000" b="0" i="1" smtClean="0">
                              <a:latin typeface="Cambria Math" charset="0"/>
                            </a:rPr>
                            <m:t> </m:t>
                          </m:r>
                        </m:fName>
                        <m:e>
                          <m:r>
                            <a:rPr lang="en-US" sz="2000" b="0" i="1" smtClean="0">
                              <a:latin typeface="Cambria Math" charset="0"/>
                            </a:rPr>
                            <m:t>(</m:t>
                          </m:r>
                        </m:e>
                      </m:func>
                      <m:sSub>
                        <m:sSubPr>
                          <m:ctrlPr>
                            <a:rPr lang="en-US" sz="2000" b="0" i="1" smtClean="0">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b="0" i="1" smtClean="0">
                              <a:latin typeface="Cambria Math" charset="0"/>
                            </a:rPr>
                            <m:t>𝑚𝑘</m:t>
                          </m:r>
                        </m:sub>
                      </m:sSub>
                      <m:r>
                        <a:rPr lang="en-US" sz="2000" b="0" i="1" smtClean="0">
                          <a:latin typeface="Cambria Math" charset="0"/>
                        </a:rPr>
                        <m:t>)</m:t>
                      </m:r>
                    </m:oMath>
                  </m:oMathPara>
                </a14:m>
                <a:endParaRPr lang="en-US" sz="2000" dirty="0">
                  <a:latin typeface="Avenir Medium"/>
                </a:endParaRPr>
              </a:p>
              <a:p>
                <a:pPr lvl="1"/>
                <a:r>
                  <a:rPr lang="en-US" sz="2000" dirty="0">
                    <a:latin typeface="Avenir Medium"/>
                  </a:rPr>
                  <a: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𝑝</m:t>
                            </m:r>
                          </m:e>
                        </m:acc>
                      </m:e>
                      <m:sub>
                        <m:r>
                          <a:rPr lang="en-US" sz="2400" i="1">
                            <a:latin typeface="Cambria Math" charset="0"/>
                          </a:rPr>
                          <m:t>𝑚𝑘</m:t>
                        </m:r>
                      </m:sub>
                    </m:sSub>
                  </m:oMath>
                </a14:m>
                <a:r>
                  <a:rPr lang="en-US" sz="2000" dirty="0">
                    <a:latin typeface="Avenir Medium"/>
                  </a:rPr>
                  <a:t> represents the proportion of training observations in the </a:t>
                </a:r>
                <a:r>
                  <a:rPr lang="en-US" sz="2000" i="1" dirty="0" err="1">
                    <a:latin typeface="Avenir Medium"/>
                  </a:rPr>
                  <a:t>m</a:t>
                </a:r>
                <a:r>
                  <a:rPr lang="en-US" sz="2000" dirty="0" err="1">
                    <a:latin typeface="Avenir Medium"/>
                  </a:rPr>
                  <a:t>th</a:t>
                </a:r>
                <a:r>
                  <a:rPr lang="en-US" sz="2000" dirty="0">
                    <a:latin typeface="Avenir Medium"/>
                  </a:rPr>
                  <a:t> region that are the </a:t>
                </a:r>
                <a:r>
                  <a:rPr lang="en-US" sz="2000" i="1" dirty="0">
                    <a:latin typeface="Avenir Medium"/>
                  </a:rPr>
                  <a:t>k</a:t>
                </a:r>
                <a:r>
                  <a:rPr lang="en-US" sz="2000" dirty="0">
                    <a:latin typeface="Avenir Medium"/>
                  </a:rPr>
                  <a:t>th class</a:t>
                </a:r>
              </a:p>
              <a:p>
                <a:pPr lvl="1"/>
                <a:endParaRPr lang="en-US" sz="2000" dirty="0">
                  <a:latin typeface="Avenir Medium"/>
                </a:endParaRPr>
              </a:p>
              <a:p>
                <a:pPr lvl="1"/>
                <a:r>
                  <a:rPr lang="en-US" sz="2000" dirty="0">
                    <a:latin typeface="Avenir Medium"/>
                  </a:rPr>
                  <a:t>Classification error rate is not sensitive enough for tree-growing </a:t>
                </a:r>
              </a:p>
            </p:txBody>
          </p:sp>
        </mc:Choice>
        <mc:Fallback xmlns="">
          <p:sp>
            <p:nvSpPr>
              <p:cNvPr id="7" name="Text Placeholder 2"/>
              <p:cNvSpPr txBox="1">
                <a:spLocks noRot="1" noChangeAspect="1" noMove="1" noResize="1" noEditPoints="1" noAdjustHandles="1" noChangeArrowheads="1" noChangeShapeType="1" noTextEdit="1"/>
              </p:cNvSpPr>
              <p:nvPr/>
            </p:nvSpPr>
            <p:spPr>
              <a:xfrm>
                <a:off x="762000" y="1447800"/>
                <a:ext cx="7848600" cy="5334000"/>
              </a:xfrm>
              <a:prstGeom prst="rect">
                <a:avLst/>
              </a:prstGeom>
              <a:blipFill>
                <a:blip r:embed="rId2"/>
                <a:stretch>
                  <a:fillRect t="-950" r="-1456"/>
                </a:stretch>
              </a:blipFill>
            </p:spPr>
            <p:txBody>
              <a:bodyPr/>
              <a:lstStyle/>
              <a:p>
                <a:r>
                  <a:rPr lang="ro-RO">
                    <a:noFill/>
                  </a:rPr>
                  <a:t> </a:t>
                </a:r>
              </a:p>
            </p:txBody>
          </p:sp>
        </mc:Fallback>
      </mc:AlternateContent>
      <p:sp>
        <p:nvSpPr>
          <p:cNvPr id="4" name="Rectangle 3"/>
          <p:cNvSpPr/>
          <p:nvPr/>
        </p:nvSpPr>
        <p:spPr>
          <a:xfrm>
            <a:off x="5638800" y="6578667"/>
            <a:ext cx="3483543" cy="203133"/>
          </a:xfrm>
          <a:prstGeom prst="rect">
            <a:avLst/>
          </a:prstGeom>
        </p:spPr>
        <p:txBody>
          <a:bodyPr wrap="square">
            <a:spAutoFit/>
          </a:bodyPr>
          <a:lstStyle/>
          <a:p>
            <a:pPr algn="r">
              <a:buNone/>
            </a:pPr>
            <a:r>
              <a:rPr lang="en-US" sz="800" b="1" dirty="0">
                <a:latin typeface="Arial" charset="0"/>
                <a:ea typeface="Arial" charset="0"/>
                <a:cs typeface="Arial" charset="0"/>
              </a:rPr>
              <a:t>James et. al., 2014</a:t>
            </a:r>
          </a:p>
        </p:txBody>
      </p:sp>
    </p:spTree>
    <p:extLst>
      <p:ext uri="{BB962C8B-B14F-4D97-AF65-F5344CB8AC3E}">
        <p14:creationId xmlns:p14="http://schemas.microsoft.com/office/powerpoint/2010/main" val="1696815208"/>
      </p:ext>
    </p:extLst>
  </p:cSld>
  <p:clrMapOvr>
    <a:masterClrMapping/>
  </p:clrMapOvr>
  <p:transition>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86800" cy="1143000"/>
          </a:xfrm>
        </p:spPr>
        <p:txBody>
          <a:bodyPr anchor="ctr">
            <a:normAutofit/>
          </a:bodyPr>
          <a:lstStyle/>
          <a:p>
            <a:pPr algn="ctr"/>
            <a:r>
              <a:rPr lang="en-US" sz="3600" b="1" dirty="0">
                <a:latin typeface="Arial Unicode MS" panose="020B0604020202020204" pitchFamily="34" charset="-128"/>
                <a:ea typeface="Arial Unicode MS" panose="020B0604020202020204" pitchFamily="34" charset="-128"/>
                <a:cs typeface="Arial Unicode MS" panose="020B0604020202020204" pitchFamily="34" charset="-128"/>
              </a:rPr>
              <a:t>Agenda</a:t>
            </a:r>
          </a:p>
        </p:txBody>
      </p:sp>
      <p:sp>
        <p:nvSpPr>
          <p:cNvPr id="3" name="Text Placeholder 2"/>
          <p:cNvSpPr>
            <a:spLocks noGrp="1"/>
          </p:cNvSpPr>
          <p:nvPr>
            <p:ph type="body" sz="half" idx="1"/>
          </p:nvPr>
        </p:nvSpPr>
        <p:spPr>
          <a:xfrm>
            <a:off x="533400" y="1143000"/>
            <a:ext cx="8610600" cy="5715000"/>
          </a:xfrm>
        </p:spPr>
        <p:txBody>
          <a:bodyPr>
            <a:normAutofit lnSpcReduction="10000"/>
          </a:bodyPr>
          <a:lstStyle/>
          <a:p>
            <a:r>
              <a:rPr lang="en-US" sz="3000" dirty="0">
                <a:latin typeface="Avenir Book" charset="0"/>
                <a:ea typeface="Avenir Book" charset="0"/>
                <a:cs typeface="Avenir Book" charset="0"/>
              </a:rPr>
              <a:t>Classification and Regression Trees</a:t>
            </a:r>
          </a:p>
          <a:p>
            <a:pPr lvl="1"/>
            <a:r>
              <a:rPr lang="en-US" sz="2600" dirty="0">
                <a:latin typeface="Avenir Book" charset="0"/>
                <a:ea typeface="Avenir Book" charset="0"/>
                <a:cs typeface="Avenir Book" charset="0"/>
              </a:rPr>
              <a:t>Basic idea</a:t>
            </a:r>
          </a:p>
          <a:p>
            <a:pPr lvl="1"/>
            <a:r>
              <a:rPr lang="en-US" sz="2600" dirty="0">
                <a:latin typeface="Avenir Book" charset="0"/>
                <a:ea typeface="Avenir Book" charset="0"/>
                <a:cs typeface="Avenir Book" charset="0"/>
              </a:rPr>
              <a:t>Terminology</a:t>
            </a:r>
          </a:p>
          <a:p>
            <a:pPr lvl="1"/>
            <a:r>
              <a:rPr lang="en-US" sz="2600" dirty="0">
                <a:latin typeface="Avenir Book" charset="0"/>
                <a:ea typeface="Avenir Book" charset="0"/>
                <a:cs typeface="Avenir Book" charset="0"/>
              </a:rPr>
              <a:t>Advantages and weaknesses</a:t>
            </a:r>
          </a:p>
          <a:p>
            <a:pPr lvl="1"/>
            <a:r>
              <a:rPr lang="en-US" sz="2600" dirty="0">
                <a:latin typeface="Avenir Book" charset="0"/>
                <a:ea typeface="Avenir Book" charset="0"/>
                <a:cs typeface="Avenir Book" charset="0"/>
              </a:rPr>
              <a:t>Regression Trees vs. Classification Trees</a:t>
            </a:r>
          </a:p>
          <a:p>
            <a:pPr lvl="1"/>
            <a:r>
              <a:rPr lang="en-US" sz="2600" dirty="0">
                <a:latin typeface="Avenir Book" charset="0"/>
                <a:ea typeface="Avenir Book" charset="0"/>
                <a:cs typeface="Avenir Book" charset="0"/>
              </a:rPr>
              <a:t>Criteria for doing the split (tree building)</a:t>
            </a:r>
          </a:p>
          <a:p>
            <a:pPr lvl="2"/>
            <a:r>
              <a:rPr lang="en-US" dirty="0">
                <a:latin typeface="Avenir Book" charset="0"/>
                <a:ea typeface="Avenir Book" charset="0"/>
                <a:cs typeface="Avenir Book" charset="0"/>
              </a:rPr>
              <a:t>Regression Trees: RSS</a:t>
            </a:r>
          </a:p>
          <a:p>
            <a:pPr lvl="2"/>
            <a:r>
              <a:rPr lang="en-US" dirty="0">
                <a:latin typeface="Avenir Book" charset="0"/>
                <a:ea typeface="Avenir Book" charset="0"/>
                <a:cs typeface="Avenir Book" charset="0"/>
              </a:rPr>
              <a:t>Classification Trees: Accuracy, Gini Index, Information Gain, Entropy</a:t>
            </a:r>
            <a:endParaRPr lang="en-US" dirty="0"/>
          </a:p>
          <a:p>
            <a:pPr lvl="1"/>
            <a:r>
              <a:rPr lang="en-US" sz="2600" dirty="0">
                <a:latin typeface="Avenir Book" charset="0"/>
                <a:ea typeface="Avenir Book" charset="0"/>
                <a:cs typeface="Avenir Book" charset="0"/>
              </a:rPr>
              <a:t>Build and visualize trees in R</a:t>
            </a:r>
          </a:p>
          <a:p>
            <a:pPr lvl="1"/>
            <a:r>
              <a:rPr lang="en-US" sz="2600" dirty="0">
                <a:latin typeface="Avenir Book" charset="0"/>
                <a:ea typeface="Avenir Book" charset="0"/>
                <a:cs typeface="Avenir Book" charset="0"/>
              </a:rPr>
              <a:t>Pruning the trees</a:t>
            </a:r>
          </a:p>
          <a:p>
            <a:pPr lvl="1"/>
            <a:r>
              <a:rPr lang="en-US" sz="2600" dirty="0">
                <a:latin typeface="Avenir Book" charset="0"/>
                <a:ea typeface="Avenir Book" charset="0"/>
                <a:cs typeface="Avenir Book" charset="0"/>
              </a:rPr>
              <a:t>Model performance</a:t>
            </a:r>
          </a:p>
          <a:p>
            <a:r>
              <a:rPr lang="en-US" sz="3000" dirty="0">
                <a:latin typeface="Avenir Book" charset="0"/>
                <a:ea typeface="Avenir Book" charset="0"/>
                <a:cs typeface="Avenir Book" charset="0"/>
              </a:rPr>
              <a:t>Conditional Inference Trees</a:t>
            </a:r>
          </a:p>
          <a:p>
            <a:pPr lvl="1"/>
            <a:endParaRPr lang="en-US" sz="2600" dirty="0"/>
          </a:p>
        </p:txBody>
      </p:sp>
    </p:spTree>
    <p:extLst>
      <p:ext uri="{BB962C8B-B14F-4D97-AF65-F5344CB8AC3E}">
        <p14:creationId xmlns:p14="http://schemas.microsoft.com/office/powerpoint/2010/main" val="2742322570"/>
      </p:ext>
    </p:extLst>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Gini Index</a:t>
            </a:r>
          </a:p>
        </p:txBody>
      </p:sp>
      <mc:AlternateContent xmlns:mc="http://schemas.openxmlformats.org/markup-compatibility/2006" xmlns:a14="http://schemas.microsoft.com/office/drawing/2010/main">
        <mc:Choice Requires="a14">
          <p:sp>
            <p:nvSpPr>
              <p:cNvPr id="7" name="Text Placeholder 2"/>
              <p:cNvSpPr txBox="1">
                <a:spLocks/>
              </p:cNvSpPr>
              <p:nvPr/>
            </p:nvSpPr>
            <p:spPr>
              <a:xfrm>
                <a:off x="838200" y="1219200"/>
                <a:ext cx="7467600"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Measure of total variance across the </a:t>
                </a:r>
                <a:r>
                  <a:rPr lang="en-US" sz="2000" i="1" dirty="0">
                    <a:latin typeface="Avenir Medium"/>
                  </a:rPr>
                  <a:t>K</a:t>
                </a:r>
                <a:r>
                  <a:rPr lang="en-US" sz="2000" dirty="0">
                    <a:latin typeface="Avenir Medium"/>
                  </a:rPr>
                  <a:t> classes</a:t>
                </a:r>
              </a:p>
              <a:p>
                <a:pPr marL="402336" lvl="1" indent="0">
                  <a:buNone/>
                </a:pPr>
                <a14:m>
                  <m:oMathPara xmlns:m="http://schemas.openxmlformats.org/officeDocument/2006/math">
                    <m:oMathParaPr>
                      <m:jc m:val="center"/>
                    </m:oMathParaPr>
                    <m:oMath xmlns:m="http://schemas.openxmlformats.org/officeDocument/2006/math">
                      <m:r>
                        <a:rPr lang="en-US" sz="2000" b="0" i="1" smtClean="0">
                          <a:latin typeface="Cambria Math" charset="0"/>
                        </a:rPr>
                        <m:t>𝐺</m:t>
                      </m:r>
                      <m:r>
                        <a:rPr lang="is-IS" sz="2000" b="0" i="1" smtClean="0">
                          <a:latin typeface="Cambria Math" charset="0"/>
                        </a:rPr>
                        <m:t>=</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𝑘</m:t>
                          </m:r>
                          <m:r>
                            <a:rPr lang="en-US" sz="2000" b="0" i="1" smtClean="0">
                              <a:latin typeface="Cambria Math" charset="0"/>
                            </a:rPr>
                            <m:t>=1</m:t>
                          </m:r>
                        </m:sub>
                        <m:sup>
                          <m:r>
                            <a:rPr lang="en-US" sz="2000" b="0" i="1" smtClean="0">
                              <a:latin typeface="Cambria Math" charset="0"/>
                            </a:rPr>
                            <m:t>𝐾</m:t>
                          </m:r>
                        </m:sup>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r>
                            <a:rPr lang="en-US" sz="2000" b="0" i="1" smtClean="0">
                              <a:latin typeface="Cambria Math" charset="0"/>
                            </a:rPr>
                            <m:t> </m:t>
                          </m:r>
                          <m:d>
                            <m:dPr>
                              <m:ctrlPr>
                                <a:rPr lang="en-US" sz="2000" b="0" i="1" smtClean="0">
                                  <a:latin typeface="Cambria Math" panose="02040503050406030204" pitchFamily="18" charset="0"/>
                                </a:rPr>
                              </m:ctrlPr>
                            </m:dPr>
                            <m:e>
                              <m:r>
                                <a:rPr lang="en-US" sz="2000" i="1">
                                  <a:latin typeface="Cambria Math" charset="0"/>
                                </a:rPr>
                                <m:t>1 −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e>
                          </m:d>
                        </m:e>
                      </m:nary>
                    </m:oMath>
                  </m:oMathPara>
                </a14:m>
                <a:endParaRPr lang="en-US" sz="2000" dirty="0">
                  <a:latin typeface="Avenir Medium"/>
                </a:endParaRPr>
              </a:p>
              <a:p>
                <a:pPr lvl="1"/>
                <a:r>
                  <a:rPr lang="en-US" sz="2000" dirty="0">
                    <a:latin typeface="Avenir Medium"/>
                  </a:rPr>
                  <a: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𝑝</m:t>
                            </m:r>
                          </m:e>
                        </m:acc>
                      </m:e>
                      <m:sub>
                        <m:r>
                          <a:rPr lang="en-US" sz="2400" i="1">
                            <a:latin typeface="Cambria Math" charset="0"/>
                          </a:rPr>
                          <m:t>𝑚𝑘</m:t>
                        </m:r>
                      </m:sub>
                    </m:sSub>
                  </m:oMath>
                </a14:m>
                <a:r>
                  <a:rPr lang="en-US" sz="2000" dirty="0">
                    <a:latin typeface="Avenir Medium"/>
                  </a:rPr>
                  <a:t> represents the proportion of training observations in the </a:t>
                </a:r>
                <a:r>
                  <a:rPr lang="en-US" sz="2000" i="1" dirty="0" err="1">
                    <a:latin typeface="Avenir Medium"/>
                  </a:rPr>
                  <a:t>m</a:t>
                </a:r>
                <a:r>
                  <a:rPr lang="en-US" sz="2000" dirty="0" err="1">
                    <a:latin typeface="Avenir Medium"/>
                  </a:rPr>
                  <a:t>th</a:t>
                </a:r>
                <a:r>
                  <a:rPr lang="en-US" sz="2000" dirty="0">
                    <a:latin typeface="Avenir Medium"/>
                  </a:rPr>
                  <a:t> region that are the </a:t>
                </a:r>
                <a:r>
                  <a:rPr lang="en-US" sz="2000" i="1" dirty="0">
                    <a:latin typeface="Avenir Medium"/>
                  </a:rPr>
                  <a:t>k</a:t>
                </a:r>
                <a:r>
                  <a:rPr lang="en-US" sz="2000" dirty="0">
                    <a:latin typeface="Avenir Medium"/>
                  </a:rPr>
                  <a:t>th class</a:t>
                </a:r>
              </a:p>
              <a:p>
                <a:pPr lvl="1"/>
                <a:endParaRPr lang="en-US" sz="2000" dirty="0">
                  <a:latin typeface="Avenir Medium"/>
                </a:endParaRPr>
              </a:p>
              <a:p>
                <a:pPr lvl="1"/>
                <a:r>
                  <a:rPr lang="en-US" sz="2000" dirty="0">
                    <a:latin typeface="Avenir Medium"/>
                  </a:rPr>
                  <a:t>Takes a small value if all of the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oMath>
                </a14:m>
                <a:r>
                  <a:rPr lang="en-US" sz="2000" dirty="0">
                    <a:latin typeface="Avenir Medium"/>
                  </a:rPr>
                  <a:t>‘s are close to zero or one </a:t>
                </a:r>
              </a:p>
              <a:p>
                <a:pPr lvl="1"/>
                <a:r>
                  <a:rPr lang="en-US" sz="2000" dirty="0">
                    <a:latin typeface="Avenir Medium"/>
                  </a:rPr>
                  <a:t>Referred to as a measure of </a:t>
                </a:r>
                <a:r>
                  <a:rPr lang="en-US" sz="2000" i="1" dirty="0">
                    <a:latin typeface="Avenir Medium"/>
                  </a:rPr>
                  <a:t>node purity </a:t>
                </a:r>
                <a:r>
                  <a:rPr lang="en-US" sz="2000" dirty="0">
                    <a:latin typeface="Avenir Medium"/>
                  </a:rPr>
                  <a:t>– a small value indicates that a node contains predominantly observations from a single class</a:t>
                </a:r>
              </a:p>
            </p:txBody>
          </p:sp>
        </mc:Choice>
        <mc:Fallback xmlns="">
          <p:sp>
            <p:nvSpPr>
              <p:cNvPr id="7" name="Text Placeholder 2"/>
              <p:cNvSpPr txBox="1">
                <a:spLocks noRot="1" noChangeAspect="1" noMove="1" noResize="1" noEditPoints="1" noAdjustHandles="1" noChangeArrowheads="1" noChangeShapeType="1" noTextEdit="1"/>
              </p:cNvSpPr>
              <p:nvPr/>
            </p:nvSpPr>
            <p:spPr>
              <a:xfrm>
                <a:off x="838200" y="1219200"/>
                <a:ext cx="7467600" cy="5562600"/>
              </a:xfrm>
              <a:prstGeom prst="rect">
                <a:avLst/>
              </a:prstGeom>
              <a:blipFill rotWithShape="0">
                <a:blip r:embed="rId2"/>
                <a:stretch>
                  <a:fillRect t="-1205"/>
                </a:stretch>
              </a:blipFill>
            </p:spPr>
            <p:txBody>
              <a:bodyPr/>
              <a:lstStyle/>
              <a:p>
                <a:r>
                  <a:rPr lang="en-US">
                    <a:noFill/>
                  </a:rPr>
                  <a:t> </a:t>
                </a:r>
              </a:p>
            </p:txBody>
          </p:sp>
        </mc:Fallback>
      </mc:AlternateContent>
      <p:sp>
        <p:nvSpPr>
          <p:cNvPr id="4" name="Rectangle 3"/>
          <p:cNvSpPr/>
          <p:nvPr/>
        </p:nvSpPr>
        <p:spPr>
          <a:xfrm>
            <a:off x="5638800" y="6578667"/>
            <a:ext cx="3483543" cy="203133"/>
          </a:xfrm>
          <a:prstGeom prst="rect">
            <a:avLst/>
          </a:prstGeom>
        </p:spPr>
        <p:txBody>
          <a:bodyPr wrap="square">
            <a:spAutoFit/>
          </a:bodyPr>
          <a:lstStyle/>
          <a:p>
            <a:pPr algn="r">
              <a:buNone/>
            </a:pPr>
            <a:r>
              <a:rPr lang="en-US" sz="800" b="1" dirty="0">
                <a:latin typeface="Arial" charset="0"/>
                <a:ea typeface="Arial" charset="0"/>
                <a:cs typeface="Arial" charset="0"/>
              </a:rPr>
              <a:t>James et. al., 2014</a:t>
            </a:r>
          </a:p>
        </p:txBody>
      </p:sp>
    </p:spTree>
    <p:extLst>
      <p:ext uri="{BB962C8B-B14F-4D97-AF65-F5344CB8AC3E}">
        <p14:creationId xmlns:p14="http://schemas.microsoft.com/office/powerpoint/2010/main" val="1856830415"/>
      </p:ext>
    </p:extLst>
  </p:cSld>
  <p:clrMapOvr>
    <a:masterClrMapping/>
  </p:clrMapOvr>
  <p:transition>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Cross-Entropy</a:t>
            </a:r>
          </a:p>
        </p:txBody>
      </p:sp>
      <mc:AlternateContent xmlns:mc="http://schemas.openxmlformats.org/markup-compatibility/2006" xmlns:a14="http://schemas.microsoft.com/office/drawing/2010/main">
        <mc:Choice Requires="a14">
          <p:sp>
            <p:nvSpPr>
              <p:cNvPr id="7" name="Text Placeholder 2"/>
              <p:cNvSpPr txBox="1">
                <a:spLocks/>
              </p:cNvSpPr>
              <p:nvPr/>
            </p:nvSpPr>
            <p:spPr>
              <a:xfrm>
                <a:off x="838200" y="1219200"/>
                <a:ext cx="7467600"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Alternative to Gini index.</a:t>
                </a:r>
              </a:p>
              <a:p>
                <a:pPr lvl="1"/>
                <a:r>
                  <a:rPr lang="en-US" sz="2000" dirty="0">
                    <a:latin typeface="Avenir Medium"/>
                  </a:rPr>
                  <a:t>Formula of cross-entropy:</a:t>
                </a:r>
              </a:p>
              <a:p>
                <a:pPr marL="402336" lvl="1" indent="0">
                  <a:buNone/>
                </a:pPr>
                <a14:m>
                  <m:oMathPara xmlns:m="http://schemas.openxmlformats.org/officeDocument/2006/math">
                    <m:oMathParaPr>
                      <m:jc m:val="center"/>
                    </m:oMathParaPr>
                    <m:oMath xmlns:m="http://schemas.openxmlformats.org/officeDocument/2006/math">
                      <m:r>
                        <a:rPr lang="en-US" sz="2000" b="0" i="1" smtClean="0">
                          <a:latin typeface="Cambria Math" charset="0"/>
                        </a:rPr>
                        <m:t>𝐷</m:t>
                      </m:r>
                      <m:r>
                        <a:rPr lang="en-US" sz="2000" b="0" i="1" smtClean="0">
                          <a:latin typeface="Cambria Math" charset="0"/>
                        </a:rPr>
                        <m:t> =−</m:t>
                      </m:r>
                      <m:nary>
                        <m:naryPr>
                          <m:chr m:val="∑"/>
                          <m:ctrlPr>
                            <a:rPr lang="is-IS" sz="2000" b="0" i="1" smtClean="0">
                              <a:latin typeface="Cambria Math" panose="02040503050406030204" pitchFamily="18" charset="0"/>
                            </a:rPr>
                          </m:ctrlPr>
                        </m:naryPr>
                        <m:sub>
                          <m:r>
                            <m:rPr>
                              <m:brk m:alnAt="23"/>
                            </m:rPr>
                            <a:rPr lang="en-US" sz="2000" b="0" i="1" smtClean="0">
                              <a:latin typeface="Cambria Math" charset="0"/>
                            </a:rPr>
                            <m:t>𝑘</m:t>
                          </m:r>
                          <m:r>
                            <a:rPr lang="en-US" sz="2000" b="0" i="1" smtClean="0">
                              <a:latin typeface="Cambria Math" charset="0"/>
                            </a:rPr>
                            <m:t>=1</m:t>
                          </m:r>
                        </m:sub>
                        <m:sup>
                          <m:r>
                            <a:rPr lang="en-US" sz="2000" b="0" i="1" smtClean="0">
                              <a:latin typeface="Cambria Math" charset="0"/>
                            </a:rPr>
                            <m:t>𝐾</m:t>
                          </m:r>
                        </m:sup>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func>
                            <m:funcPr>
                              <m:ctrlPr>
                                <a:rPr lang="en-US" sz="2000" b="0" i="1" smtClean="0">
                                  <a:latin typeface="Cambria Math" panose="02040503050406030204" pitchFamily="18" charset="0"/>
                                </a:rPr>
                              </m:ctrlPr>
                            </m:funcPr>
                            <m:fName>
                              <m:r>
                                <m:rPr>
                                  <m:sty m:val="p"/>
                                </m:rPr>
                                <a:rPr lang="en-US" sz="2000" b="0" i="0" smtClean="0">
                                  <a:latin typeface="Cambria Math" charset="0"/>
                                </a:rPr>
                                <m:t>log</m:t>
                              </m:r>
                            </m:fName>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e>
                          </m:func>
                          <m:r>
                            <a:rPr lang="en-US" sz="2000" b="0" i="1" smtClean="0">
                              <a:latin typeface="Cambria Math" charset="0"/>
                            </a:rPr>
                            <m:t>  </m:t>
                          </m:r>
                        </m:e>
                      </m:nary>
                    </m:oMath>
                  </m:oMathPara>
                </a14:m>
                <a:endParaRPr lang="en-US" sz="2000" dirty="0">
                  <a:latin typeface="Avenir Medium"/>
                </a:endParaRPr>
              </a:p>
              <a:p>
                <a:pPr lvl="1"/>
                <a:r>
                  <a:rPr lang="en-US" sz="2000" dirty="0">
                    <a:latin typeface="Avenir Medium"/>
                  </a:rPr>
                  <a:t> </a:t>
                </a:r>
                <a14:m>
                  <m:oMath xmlns:m="http://schemas.openxmlformats.org/officeDocument/2006/math">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rPr>
                              <m:t>𝑝</m:t>
                            </m:r>
                          </m:e>
                        </m:acc>
                      </m:e>
                      <m:sub>
                        <m:r>
                          <a:rPr lang="en-US" sz="2400" i="1">
                            <a:latin typeface="Cambria Math" charset="0"/>
                          </a:rPr>
                          <m:t>𝑚𝑘</m:t>
                        </m:r>
                      </m:sub>
                    </m:sSub>
                  </m:oMath>
                </a14:m>
                <a:r>
                  <a:rPr lang="en-US" sz="2000" dirty="0">
                    <a:latin typeface="Avenir Medium"/>
                  </a:rPr>
                  <a:t> represents the proportion of training observations in the </a:t>
                </a:r>
                <a:r>
                  <a:rPr lang="en-US" sz="2000" i="1" dirty="0" err="1">
                    <a:latin typeface="Avenir Medium"/>
                  </a:rPr>
                  <a:t>m</a:t>
                </a:r>
                <a:r>
                  <a:rPr lang="en-US" sz="2000" dirty="0" err="1">
                    <a:latin typeface="Avenir Medium"/>
                  </a:rPr>
                  <a:t>th</a:t>
                </a:r>
                <a:r>
                  <a:rPr lang="en-US" sz="2000" dirty="0">
                    <a:latin typeface="Avenir Medium"/>
                  </a:rPr>
                  <a:t> region that are the </a:t>
                </a:r>
                <a:r>
                  <a:rPr lang="en-US" sz="2000" i="1" dirty="0">
                    <a:latin typeface="Avenir Medium"/>
                  </a:rPr>
                  <a:t>k</a:t>
                </a:r>
                <a:r>
                  <a:rPr lang="en-US" sz="2000" dirty="0">
                    <a:latin typeface="Avenir Medium"/>
                  </a:rPr>
                  <a:t>th class</a:t>
                </a:r>
              </a:p>
              <a:p>
                <a:pPr lvl="1"/>
                <a:endParaRPr lang="en-US" sz="2000" dirty="0">
                  <a:latin typeface="Avenir Medium"/>
                </a:endParaRPr>
              </a:p>
              <a:p>
                <a:pPr lvl="1"/>
                <a:r>
                  <a:rPr lang="en-US" sz="2000" dirty="0">
                    <a:latin typeface="Avenir Medium"/>
                  </a:rPr>
                  <a:t>Since 0 ≤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oMath>
                </a14:m>
                <a:r>
                  <a:rPr lang="en-US" sz="2000" dirty="0">
                    <a:latin typeface="Avenir Medium"/>
                  </a:rPr>
                  <a:t> ≤ 1, if follows that 0 ≤ -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oMath>
                </a14:m>
                <a:r>
                  <a:rPr lang="en-US" sz="2000" dirty="0">
                    <a:latin typeface="Cambria Math" charset="0"/>
                    <a:ea typeface="Cambria Math" charset="0"/>
                    <a:cs typeface="Cambria Math" charset="0"/>
                  </a:rPr>
                  <a:t> log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oMath>
                </a14:m>
                <a:r>
                  <a:rPr lang="en-US" sz="2000" dirty="0">
                    <a:latin typeface="Avenir Medium"/>
                  </a:rPr>
                  <a:t> ≤ 1</a:t>
                </a:r>
              </a:p>
              <a:p>
                <a:pPr lvl="1"/>
                <a:r>
                  <a:rPr lang="en-US" sz="2000" dirty="0">
                    <a:latin typeface="Avenir Medium"/>
                  </a:rPr>
                  <a:t>Cross-entropy will take on a value near zero if </a:t>
                </a:r>
                <a14:m>
                  <m:oMath xmlns:m="http://schemas.openxmlformats.org/officeDocument/2006/math">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𝑝</m:t>
                            </m:r>
                          </m:e>
                        </m:acc>
                      </m:e>
                      <m:sub>
                        <m:r>
                          <a:rPr lang="en-US" sz="2000" i="1">
                            <a:latin typeface="Cambria Math" charset="0"/>
                          </a:rPr>
                          <m:t>𝑚𝑘</m:t>
                        </m:r>
                      </m:sub>
                    </m:sSub>
                  </m:oMath>
                </a14:m>
                <a:r>
                  <a:rPr lang="en-US" sz="2000" dirty="0">
                    <a:latin typeface="Avenir Medium"/>
                  </a:rPr>
                  <a:t>‘s are all near zero or near one.</a:t>
                </a:r>
              </a:p>
              <a:p>
                <a:pPr lvl="1"/>
                <a:r>
                  <a:rPr lang="en-US" sz="2000" dirty="0">
                    <a:latin typeface="Avenir Medium"/>
                  </a:rPr>
                  <a:t>Like Gini index, cross-entropy measures the </a:t>
                </a:r>
                <a:r>
                  <a:rPr lang="en-US" sz="2000" i="1" dirty="0">
                    <a:latin typeface="Avenir Medium"/>
                  </a:rPr>
                  <a:t>node purity </a:t>
                </a:r>
                <a:r>
                  <a:rPr lang="en-US" sz="2000" dirty="0">
                    <a:latin typeface="Avenir Medium"/>
                  </a:rPr>
                  <a:t>– a small value indicates that a node contains predominantly observations from a single class</a:t>
                </a:r>
              </a:p>
              <a:p>
                <a:pPr lvl="1"/>
                <a:endParaRPr lang="en-US" sz="2000" dirty="0">
                  <a:latin typeface="Avenir Medium"/>
                </a:endParaRPr>
              </a:p>
              <a:p>
                <a:pPr lvl="1"/>
                <a:endParaRPr lang="en-US" sz="2000" dirty="0">
                  <a:latin typeface="Avenir Medium"/>
                </a:endParaRPr>
              </a:p>
            </p:txBody>
          </p:sp>
        </mc:Choice>
        <mc:Fallback xmlns="">
          <p:sp>
            <p:nvSpPr>
              <p:cNvPr id="7" name="Text Placeholder 2"/>
              <p:cNvSpPr txBox="1">
                <a:spLocks noRot="1" noChangeAspect="1" noMove="1" noResize="1" noEditPoints="1" noAdjustHandles="1" noChangeArrowheads="1" noChangeShapeType="1" noTextEdit="1"/>
              </p:cNvSpPr>
              <p:nvPr/>
            </p:nvSpPr>
            <p:spPr>
              <a:xfrm>
                <a:off x="838200" y="1219200"/>
                <a:ext cx="7467600" cy="5562600"/>
              </a:xfrm>
              <a:prstGeom prst="rect">
                <a:avLst/>
              </a:prstGeom>
              <a:blipFill rotWithShape="0">
                <a:blip r:embed="rId2"/>
                <a:stretch>
                  <a:fillRect t="-1205" r="-245"/>
                </a:stretch>
              </a:blipFill>
            </p:spPr>
            <p:txBody>
              <a:bodyPr/>
              <a:lstStyle/>
              <a:p>
                <a:r>
                  <a:rPr lang="en-US">
                    <a:noFill/>
                  </a:rPr>
                  <a:t> </a:t>
                </a:r>
              </a:p>
            </p:txBody>
          </p:sp>
        </mc:Fallback>
      </mc:AlternateContent>
      <p:sp>
        <p:nvSpPr>
          <p:cNvPr id="4" name="Rectangle 3"/>
          <p:cNvSpPr/>
          <p:nvPr/>
        </p:nvSpPr>
        <p:spPr>
          <a:xfrm>
            <a:off x="5638800" y="6578667"/>
            <a:ext cx="3483543" cy="203133"/>
          </a:xfrm>
          <a:prstGeom prst="rect">
            <a:avLst/>
          </a:prstGeom>
        </p:spPr>
        <p:txBody>
          <a:bodyPr wrap="square">
            <a:spAutoFit/>
          </a:bodyPr>
          <a:lstStyle/>
          <a:p>
            <a:pPr algn="r">
              <a:buNone/>
            </a:pPr>
            <a:r>
              <a:rPr lang="en-US" sz="800" b="1" dirty="0">
                <a:latin typeface="Arial" charset="0"/>
                <a:ea typeface="Arial" charset="0"/>
                <a:cs typeface="Arial" charset="0"/>
              </a:rPr>
              <a:t>James et. al., 2014</a:t>
            </a:r>
          </a:p>
        </p:txBody>
      </p:sp>
    </p:spTree>
    <p:extLst>
      <p:ext uri="{BB962C8B-B14F-4D97-AF65-F5344CB8AC3E}">
        <p14:creationId xmlns:p14="http://schemas.microsoft.com/office/powerpoint/2010/main" val="275919221"/>
      </p:ext>
    </p:extLst>
  </p:cSld>
  <p:clrMapOvr>
    <a:masterClrMapping/>
  </p:clrMapOvr>
  <p:transition>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Tuning the Tree Size</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pic>
        <p:nvPicPr>
          <p:cNvPr id="8" name="Picture 7">
            <a:extLst>
              <a:ext uri="{FF2B5EF4-FFF2-40B4-BE49-F238E27FC236}">
                <a16:creationId xmlns:a16="http://schemas.microsoft.com/office/drawing/2014/main" id="{CAE9B7E1-7188-4444-90EB-32E23277E9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6040"/>
            <a:ext cx="9144000" cy="3865919"/>
          </a:xfrm>
          <a:prstGeom prst="rect">
            <a:avLst/>
          </a:prstGeom>
        </p:spPr>
      </p:pic>
    </p:spTree>
    <p:extLst>
      <p:ext uri="{BB962C8B-B14F-4D97-AF65-F5344CB8AC3E}">
        <p14:creationId xmlns:p14="http://schemas.microsoft.com/office/powerpoint/2010/main" val="154429374"/>
      </p:ext>
    </p:extLst>
  </p:cSld>
  <p:clrMapOvr>
    <a:masterClrMapping/>
  </p:clrMapOvr>
  <p:transition>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Tuning the Tree Size (cont.)</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Minimum samples for a node split </a:t>
            </a:r>
          </a:p>
          <a:p>
            <a:pPr lvl="2"/>
            <a:r>
              <a:rPr lang="en-US" sz="2000" dirty="0">
                <a:latin typeface="Avenir Medium"/>
              </a:rPr>
              <a:t>defines the minimum number of samples (or observations) which are required in a node to be considered for splitting</a:t>
            </a:r>
          </a:p>
          <a:p>
            <a:pPr lvl="2"/>
            <a:r>
              <a:rPr lang="en-US" sz="2000" dirty="0">
                <a:latin typeface="Avenir Medium"/>
              </a:rPr>
              <a:t>used to control over-fitting: higher values prevent a model from learning relations which might be highly specific to the particular sample selected for a tree.</a:t>
            </a:r>
          </a:p>
          <a:p>
            <a:pPr lvl="2"/>
            <a:r>
              <a:rPr lang="en-US" sz="2000" dirty="0">
                <a:latin typeface="Avenir Medium"/>
              </a:rPr>
              <a:t>too high values can lead to under-fitting; hence, it should be tuned using CV.</a:t>
            </a:r>
          </a:p>
          <a:p>
            <a:pPr lvl="1"/>
            <a:r>
              <a:rPr lang="en-US" sz="2200" dirty="0">
                <a:latin typeface="Avenir Medium"/>
              </a:rPr>
              <a:t>Minimum samples for a terminal node (leaf)</a:t>
            </a:r>
          </a:p>
          <a:p>
            <a:pPr lvl="2"/>
            <a:r>
              <a:rPr lang="en-US" sz="2000" dirty="0">
                <a:latin typeface="Avenir Medium"/>
              </a:rPr>
              <a:t>defines the minimum samples (or observations) required in a terminal node or leaf.</a:t>
            </a:r>
          </a:p>
          <a:p>
            <a:pPr lvl="2"/>
            <a:r>
              <a:rPr lang="en-US" sz="2000" dirty="0">
                <a:latin typeface="Avenir Medium"/>
              </a:rPr>
              <a:t>used to control over-fitting similar to </a:t>
            </a:r>
            <a:r>
              <a:rPr lang="en-US" sz="2000" b="1" dirty="0" err="1">
                <a:latin typeface="Avenir Medium"/>
              </a:rPr>
              <a:t>min_samples_split</a:t>
            </a:r>
            <a:r>
              <a:rPr lang="en-US" sz="2000" dirty="0">
                <a:latin typeface="Avenir Medium"/>
              </a:rPr>
              <a:t>: generally, lower values should be chosen for imbalanced class problems because the regions in which the minority class will be in majority will be very small.</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550555979"/>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Tuning the Tree Size (cont.)</a:t>
            </a:r>
          </a:p>
        </p:txBody>
      </p:sp>
      <p:sp>
        <p:nvSpPr>
          <p:cNvPr id="7" name="Text Placeholder 2"/>
          <p:cNvSpPr txBox="1">
            <a:spLocks/>
          </p:cNvSpPr>
          <p:nvPr/>
        </p:nvSpPr>
        <p:spPr>
          <a:xfrm>
            <a:off x="304800" y="10668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Maximum depth of tree (vertical depth)</a:t>
            </a:r>
          </a:p>
          <a:p>
            <a:pPr lvl="2"/>
            <a:r>
              <a:rPr lang="en-US" sz="2000" dirty="0">
                <a:latin typeface="Avenir Medium"/>
              </a:rPr>
              <a:t>used to control over-fitting as higher depth will allow model to learn relations very specific to a particular sample.</a:t>
            </a:r>
          </a:p>
          <a:p>
            <a:pPr lvl="2"/>
            <a:r>
              <a:rPr lang="en-US" sz="2000" dirty="0">
                <a:latin typeface="Avenir Medium"/>
              </a:rPr>
              <a:t>should be tuned using CV.</a:t>
            </a:r>
          </a:p>
          <a:p>
            <a:pPr lvl="1"/>
            <a:r>
              <a:rPr lang="en-US" sz="2200" dirty="0">
                <a:latin typeface="Avenir Medium"/>
              </a:rPr>
              <a:t>Maximum number of terminal nodes</a:t>
            </a:r>
          </a:p>
          <a:p>
            <a:pPr lvl="2"/>
            <a:r>
              <a:rPr lang="en-US" sz="2000" dirty="0">
                <a:latin typeface="Avenir Medium"/>
              </a:rPr>
              <a:t>The maximum number of terminal nodes or leaves in a tree.</a:t>
            </a:r>
          </a:p>
          <a:p>
            <a:pPr lvl="2"/>
            <a:r>
              <a:rPr lang="en-US" sz="2000" dirty="0">
                <a:latin typeface="Avenir Medium"/>
              </a:rPr>
              <a:t>Can be defined in place of </a:t>
            </a:r>
            <a:r>
              <a:rPr lang="en-US" sz="2000" dirty="0" err="1">
                <a:latin typeface="Avenir Medium"/>
              </a:rPr>
              <a:t>max_depth</a:t>
            </a:r>
            <a:r>
              <a:rPr lang="en-US" sz="2000" dirty="0">
                <a:latin typeface="Avenir Medium"/>
              </a:rPr>
              <a:t>. </a:t>
            </a:r>
          </a:p>
          <a:p>
            <a:pPr lvl="2"/>
            <a:r>
              <a:rPr lang="en-US" sz="2000" dirty="0">
                <a:latin typeface="Avenir Medium"/>
              </a:rPr>
              <a:t>Since binary trees are created, a depth of ‘n’ would produce a maximum of 2^n leaves.</a:t>
            </a:r>
          </a:p>
          <a:p>
            <a:pPr lvl="1"/>
            <a:r>
              <a:rPr lang="en-US" sz="2200" dirty="0">
                <a:latin typeface="Avenir Medium"/>
              </a:rPr>
              <a:t>Maximum features to consider for split</a:t>
            </a:r>
          </a:p>
          <a:p>
            <a:pPr lvl="2"/>
            <a:r>
              <a:rPr lang="en-US" sz="2000" dirty="0">
                <a:latin typeface="Avenir Medium"/>
              </a:rPr>
              <a:t>The number of features to consider while searching for a best split; these will be randomly selected.</a:t>
            </a:r>
          </a:p>
          <a:p>
            <a:pPr lvl="2"/>
            <a:r>
              <a:rPr lang="en-US" sz="2000" dirty="0">
                <a:latin typeface="Avenir Medium"/>
              </a:rPr>
              <a:t>As a thumb-rule, square root of the total number of features works great but we should check up to 30-40% of the total number of features.</a:t>
            </a:r>
          </a:p>
          <a:p>
            <a:pPr lvl="2"/>
            <a:r>
              <a:rPr lang="en-US" sz="2000" dirty="0">
                <a:latin typeface="Avenir Medium"/>
              </a:rPr>
              <a:t>Higher values can lead to over-fitting but depends on case to case.</a:t>
            </a:r>
          </a:p>
          <a:p>
            <a:pPr lvl="1"/>
            <a:endParaRPr lang="en-US" sz="2200" dirty="0">
              <a:latin typeface="Avenir Medium"/>
            </a:endParaRPr>
          </a:p>
        </p:txBody>
      </p:sp>
      <p:sp>
        <p:nvSpPr>
          <p:cNvPr id="4" name="TextBox 3"/>
          <p:cNvSpPr txBox="1"/>
          <p:nvPr/>
        </p:nvSpPr>
        <p:spPr>
          <a:xfrm>
            <a:off x="7010400" y="6629400"/>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541605078"/>
      </p:ext>
    </p:extLst>
  </p:cSld>
  <p:clrMapOvr>
    <a:masterClrMapping/>
  </p:clrMapOvr>
  <p:transition>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Example – Heart Data Set</a:t>
            </a:r>
          </a:p>
        </p:txBody>
      </p:sp>
      <p:sp>
        <p:nvSpPr>
          <p:cNvPr id="6" name="Text Placeholder 2"/>
          <p:cNvSpPr txBox="1">
            <a:spLocks/>
          </p:cNvSpPr>
          <p:nvPr/>
        </p:nvSpPr>
        <p:spPr>
          <a:xfrm>
            <a:off x="685800" y="5791200"/>
            <a:ext cx="8305800" cy="1219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303 observations, 13 predictors</a:t>
            </a:r>
          </a:p>
          <a:p>
            <a:pPr lvl="1"/>
            <a:r>
              <a:rPr lang="en-US" sz="2000" dirty="0">
                <a:latin typeface="Avenir Medium"/>
              </a:rPr>
              <a:t>Binary outcome: AHD (presence or absence of the heart disease)</a:t>
            </a:r>
          </a:p>
          <a:p>
            <a:pPr lvl="1"/>
            <a:endParaRPr lang="en-US" sz="2000" dirty="0">
              <a:latin typeface="Avenir Medium"/>
            </a:endParaRPr>
          </a:p>
          <a:p>
            <a:pPr lvl="1"/>
            <a:endParaRPr lang="en-US" sz="2000" dirty="0">
              <a:latin typeface="Avenir Medium"/>
            </a:endParaRPr>
          </a:p>
        </p:txBody>
      </p:sp>
      <p:pic>
        <p:nvPicPr>
          <p:cNvPr id="5" name="Picture 4">
            <a:extLst>
              <a:ext uri="{FF2B5EF4-FFF2-40B4-BE49-F238E27FC236}">
                <a16:creationId xmlns:a16="http://schemas.microsoft.com/office/drawing/2014/main" id="{CD9158A3-8DA5-3542-BCFE-3A09B1D7C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0231"/>
            <a:ext cx="9144000" cy="4497537"/>
          </a:xfrm>
          <a:prstGeom prst="rect">
            <a:avLst/>
          </a:prstGeom>
        </p:spPr>
      </p:pic>
    </p:spTree>
    <p:extLst>
      <p:ext uri="{BB962C8B-B14F-4D97-AF65-F5344CB8AC3E}">
        <p14:creationId xmlns:p14="http://schemas.microsoft.com/office/powerpoint/2010/main" val="368467665"/>
      </p:ext>
    </p:extLst>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86800" cy="1143000"/>
          </a:xfrm>
        </p:spPr>
        <p:txBody>
          <a:bodyPr anchor="ctr">
            <a:normAutofit fontScale="90000"/>
          </a:bodyPr>
          <a:lstStyle/>
          <a:p>
            <a:pPr algn="r"/>
            <a:r>
              <a:rPr lang="en-US" dirty="0">
                <a:latin typeface="Arial Unicode MS" panose="020B0604020202020204" pitchFamily="34" charset="-128"/>
                <a:ea typeface="Arial Unicode MS" panose="020B0604020202020204" pitchFamily="34" charset="-128"/>
                <a:cs typeface="Arial Unicode MS" panose="020B0604020202020204" pitchFamily="34" charset="-128"/>
              </a:rPr>
              <a:t>Ex. of Unpruned CT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Heart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pic>
        <p:nvPicPr>
          <p:cNvPr id="7" name="Picture 6">
            <a:extLst>
              <a:ext uri="{FF2B5EF4-FFF2-40B4-BE49-F238E27FC236}">
                <a16:creationId xmlns:a16="http://schemas.microsoft.com/office/drawing/2014/main" id="{0B4F3295-B499-9C4E-9DD5-9BA5D9CEE5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3" y="0"/>
            <a:ext cx="9130767" cy="6858000"/>
          </a:xfrm>
          <a:prstGeom prst="rect">
            <a:avLst/>
          </a:prstGeom>
        </p:spPr>
      </p:pic>
    </p:spTree>
    <p:extLst>
      <p:ext uri="{BB962C8B-B14F-4D97-AF65-F5344CB8AC3E}">
        <p14:creationId xmlns:p14="http://schemas.microsoft.com/office/powerpoint/2010/main" val="694373340"/>
      </p:ext>
    </p:extLst>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Unpruned CT – Heart – Cross-validation</a:t>
            </a:r>
          </a:p>
        </p:txBody>
      </p:sp>
      <p:sp>
        <p:nvSpPr>
          <p:cNvPr id="6" name="Text Placeholder 2"/>
          <p:cNvSpPr txBox="1">
            <a:spLocks/>
          </p:cNvSpPr>
          <p:nvPr/>
        </p:nvSpPr>
        <p:spPr>
          <a:xfrm>
            <a:off x="609600" y="1066800"/>
            <a:ext cx="8305800" cy="990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When `</a:t>
            </a:r>
            <a:r>
              <a:rPr lang="en-US" sz="2000" dirty="0" err="1">
                <a:latin typeface="Avenir Medium"/>
              </a:rPr>
              <a:t>rpart</a:t>
            </a:r>
            <a:r>
              <a:rPr lang="en-US" sz="2000" dirty="0">
                <a:latin typeface="Avenir Medium"/>
              </a:rPr>
              <a:t>` grows a tree it performs 10-fold cross validation on the data.</a:t>
            </a:r>
          </a:p>
          <a:p>
            <a:pPr lvl="1"/>
            <a:r>
              <a:rPr lang="en-US" sz="2000" dirty="0">
                <a:latin typeface="Avenir Medium"/>
              </a:rPr>
              <a:t>The plot (right) was drawn with ` </a:t>
            </a:r>
            <a:r>
              <a:rPr lang="en-US" sz="2000" dirty="0" err="1">
                <a:latin typeface="Avenir Medium"/>
              </a:rPr>
              <a:t>plotcp</a:t>
            </a:r>
            <a:r>
              <a:rPr lang="en-US" sz="2000" dirty="0">
                <a:latin typeface="Avenir Medium"/>
              </a:rPr>
              <a:t> ` function</a:t>
            </a:r>
          </a:p>
          <a:p>
            <a:pPr lvl="1"/>
            <a:r>
              <a:rPr lang="en-US" sz="2000" dirty="0">
                <a:latin typeface="Avenir Medium"/>
              </a:rPr>
              <a:t>The lowest error was recorded for `</a:t>
            </a:r>
            <a:r>
              <a:rPr lang="en-US" sz="2000" dirty="0" err="1">
                <a:latin typeface="Avenir Medium"/>
              </a:rPr>
              <a:t>cp</a:t>
            </a:r>
            <a:r>
              <a:rPr lang="en-US" sz="2000" dirty="0">
                <a:latin typeface="Avenir Medium"/>
              </a:rPr>
              <a:t>` of 0.018</a:t>
            </a:r>
          </a:p>
          <a:p>
            <a:pPr lvl="1"/>
            <a:endParaRPr lang="en-US" sz="2000" dirty="0">
              <a:latin typeface="Avenir Medium"/>
            </a:endParaRPr>
          </a:p>
          <a:p>
            <a:pPr lvl="1"/>
            <a:endParaRPr lang="en-US" sz="2000" dirty="0">
              <a:latin typeface="Avenir Medium"/>
            </a:endParaRPr>
          </a:p>
        </p:txBody>
      </p:sp>
      <p:pic>
        <p:nvPicPr>
          <p:cNvPr id="5" name="Picture 4">
            <a:extLst>
              <a:ext uri="{FF2B5EF4-FFF2-40B4-BE49-F238E27FC236}">
                <a16:creationId xmlns:a16="http://schemas.microsoft.com/office/drawing/2014/main" id="{78A2B5EA-3051-7446-8A18-60863B505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3056"/>
            <a:ext cx="9144000" cy="3958744"/>
          </a:xfrm>
          <a:prstGeom prst="rect">
            <a:avLst/>
          </a:prstGeom>
        </p:spPr>
      </p:pic>
    </p:spTree>
    <p:extLst>
      <p:ext uri="{BB962C8B-B14F-4D97-AF65-F5344CB8AC3E}">
        <p14:creationId xmlns:p14="http://schemas.microsoft.com/office/powerpoint/2010/main" val="1344153764"/>
      </p:ext>
    </p:extLst>
  </p:cSld>
  <p:clrMapOvr>
    <a:masterClrMapping/>
  </p:clrMapOvr>
  <p:transition>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CT – Heart – </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rPr>
              <a:t>with Pruning</a:t>
            </a:r>
          </a:p>
        </p:txBody>
      </p:sp>
      <p:pic>
        <p:nvPicPr>
          <p:cNvPr id="5" name="Picture 4">
            <a:extLst>
              <a:ext uri="{FF2B5EF4-FFF2-40B4-BE49-F238E27FC236}">
                <a16:creationId xmlns:a16="http://schemas.microsoft.com/office/drawing/2014/main" id="{323EB991-765C-AD4D-BE0A-DFE45C156C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877130438"/>
      </p:ext>
    </p:extLst>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CT – Heart – Visualizing Pruned Tree Plot with</a:t>
            </a:r>
            <a:br>
              <a:rPr lang="en-US" dirty="0">
                <a:latin typeface="Arial Unicode MS" panose="020B0604020202020204" pitchFamily="34" charset="-128"/>
                <a:ea typeface="Arial Unicode MS" panose="020B0604020202020204" pitchFamily="34" charset="-128"/>
                <a:cs typeface="Arial Unicode MS" panose="020B0604020202020204" pitchFamily="34" charset="-128"/>
              </a:rPr>
            </a:b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n-US" dirty="0" err="1">
                <a:latin typeface="Arial Unicode MS" panose="020B0604020202020204" pitchFamily="34" charset="-128"/>
                <a:ea typeface="Arial Unicode MS" panose="020B0604020202020204" pitchFamily="34" charset="-128"/>
                <a:cs typeface="Arial Unicode MS" panose="020B0604020202020204" pitchFamily="34" charset="-128"/>
              </a:rPr>
              <a:t>partykit</a:t>
            </a:r>
            <a:r>
              <a:rPr lang="en-US" dirty="0">
                <a:latin typeface="Arial Unicode MS" panose="020B0604020202020204" pitchFamily="34" charset="-128"/>
                <a:ea typeface="Arial Unicode MS" panose="020B0604020202020204" pitchFamily="34" charset="-128"/>
                <a:cs typeface="Arial Unicode MS" panose="020B0604020202020204" pitchFamily="34" charset="-128"/>
              </a:rPr>
              <a:t>` Package</a:t>
            </a:r>
          </a:p>
        </p:txBody>
      </p:sp>
      <p:pic>
        <p:nvPicPr>
          <p:cNvPr id="4" name="Picture 3">
            <a:extLst>
              <a:ext uri="{FF2B5EF4-FFF2-40B4-BE49-F238E27FC236}">
                <a16:creationId xmlns:a16="http://schemas.microsoft.com/office/drawing/2014/main" id="{5A66DB2F-7E1C-DA40-84FD-DD05F5373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3932"/>
            <a:ext cx="9144000" cy="5337868"/>
          </a:xfrm>
          <a:prstGeom prst="rect">
            <a:avLst/>
          </a:prstGeom>
        </p:spPr>
      </p:pic>
    </p:spTree>
    <p:extLst>
      <p:ext uri="{BB962C8B-B14F-4D97-AF65-F5344CB8AC3E}">
        <p14:creationId xmlns:p14="http://schemas.microsoft.com/office/powerpoint/2010/main" val="164195133"/>
      </p:ext>
    </p:extLst>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686800" cy="1143000"/>
          </a:xfrm>
        </p:spPr>
        <p:txBody>
          <a:bodyPr anchor="ctr">
            <a:normAutofit/>
          </a:bodyPr>
          <a:lstStyle/>
          <a:p>
            <a:pPr algn="ctr"/>
            <a:r>
              <a:rPr lang="en-US" sz="3600" b="1" dirty="0">
                <a:latin typeface="Arial Unicode MS" panose="020B0604020202020204" pitchFamily="34" charset="-128"/>
                <a:ea typeface="Arial Unicode MS" panose="020B0604020202020204" pitchFamily="34" charset="-128"/>
                <a:cs typeface="Arial Unicode MS" panose="020B0604020202020204" pitchFamily="34" charset="-128"/>
              </a:rPr>
              <a:t>Agenda (cont.)</a:t>
            </a:r>
          </a:p>
        </p:txBody>
      </p:sp>
      <p:sp>
        <p:nvSpPr>
          <p:cNvPr id="3" name="Text Placeholder 2"/>
          <p:cNvSpPr>
            <a:spLocks noGrp="1"/>
          </p:cNvSpPr>
          <p:nvPr>
            <p:ph type="body" sz="half" idx="1"/>
          </p:nvPr>
        </p:nvSpPr>
        <p:spPr>
          <a:xfrm>
            <a:off x="533400" y="1143000"/>
            <a:ext cx="8610600" cy="5715000"/>
          </a:xfrm>
        </p:spPr>
        <p:txBody>
          <a:bodyPr>
            <a:normAutofit fontScale="92500" lnSpcReduction="10000"/>
          </a:bodyPr>
          <a:lstStyle/>
          <a:p>
            <a:r>
              <a:rPr lang="en-US" sz="3000" dirty="0"/>
              <a:t>Bagging</a:t>
            </a:r>
          </a:p>
          <a:p>
            <a:pPr lvl="1"/>
            <a:r>
              <a:rPr lang="en-US" sz="2600" dirty="0"/>
              <a:t>Basic idea</a:t>
            </a:r>
          </a:p>
          <a:p>
            <a:pPr lvl="1"/>
            <a:r>
              <a:rPr lang="en-US" sz="2600" dirty="0"/>
              <a:t>Implementation in R</a:t>
            </a:r>
            <a:endParaRPr lang="en-US" sz="3000" dirty="0"/>
          </a:p>
          <a:p>
            <a:r>
              <a:rPr lang="en-US" sz="3000" dirty="0"/>
              <a:t>Random Forests</a:t>
            </a:r>
          </a:p>
          <a:p>
            <a:pPr lvl="1"/>
            <a:r>
              <a:rPr lang="en-US" sz="2600" dirty="0"/>
              <a:t>Basic idea</a:t>
            </a:r>
          </a:p>
          <a:p>
            <a:pPr lvl="1"/>
            <a:r>
              <a:rPr lang="en-US" sz="2600" dirty="0"/>
              <a:t>Advantages and weaknesses</a:t>
            </a:r>
          </a:p>
          <a:p>
            <a:pPr lvl="1"/>
            <a:r>
              <a:rPr lang="en-US" sz="2600" dirty="0"/>
              <a:t>Implementations in R</a:t>
            </a:r>
          </a:p>
          <a:p>
            <a:pPr lvl="1"/>
            <a:r>
              <a:rPr lang="en-US" sz="2600" dirty="0"/>
              <a:t>Understanding random forests with `</a:t>
            </a:r>
            <a:r>
              <a:rPr lang="en-US" sz="2600" dirty="0" err="1"/>
              <a:t>randomForestExplainer</a:t>
            </a:r>
            <a:r>
              <a:rPr lang="en-US" sz="2600" dirty="0"/>
              <a:t>`</a:t>
            </a:r>
          </a:p>
          <a:p>
            <a:r>
              <a:rPr lang="en-US" sz="3000" dirty="0"/>
              <a:t>Boosting</a:t>
            </a:r>
          </a:p>
          <a:p>
            <a:pPr lvl="1"/>
            <a:r>
              <a:rPr lang="en-US" sz="2600" dirty="0"/>
              <a:t>Gradient Boosting</a:t>
            </a:r>
          </a:p>
          <a:p>
            <a:pPr lvl="1"/>
            <a:r>
              <a:rPr lang="en-US" sz="2600" dirty="0"/>
              <a:t>Extreme Gradient Boosting</a:t>
            </a:r>
          </a:p>
          <a:p>
            <a:pPr lvl="1"/>
            <a:r>
              <a:rPr lang="en-US" sz="2600" dirty="0"/>
              <a:t>Packages `</a:t>
            </a:r>
            <a:r>
              <a:rPr lang="en-US" sz="2600" dirty="0" err="1"/>
              <a:t>gbm</a:t>
            </a:r>
            <a:r>
              <a:rPr lang="en-US" sz="2600" dirty="0"/>
              <a:t>` and `</a:t>
            </a:r>
            <a:r>
              <a:rPr lang="en-US" sz="2600" dirty="0" err="1"/>
              <a:t>xgboost</a:t>
            </a:r>
            <a:r>
              <a:rPr lang="en-US" sz="2600" dirty="0"/>
              <a:t>` in R</a:t>
            </a:r>
          </a:p>
          <a:p>
            <a:pPr lvl="1"/>
            <a:endParaRPr lang="en-US" sz="2600" dirty="0"/>
          </a:p>
        </p:txBody>
      </p:sp>
    </p:spTree>
    <p:extLst>
      <p:ext uri="{BB962C8B-B14F-4D97-AF65-F5344CB8AC3E}">
        <p14:creationId xmlns:p14="http://schemas.microsoft.com/office/powerpoint/2010/main" val="793226338"/>
      </p:ext>
    </p:extLst>
  </p:cSld>
  <p:clrMapOvr>
    <a:masterClrMapping/>
  </p:clrMapOvr>
  <p:transition>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Revealing the CT High Variance</a:t>
            </a:r>
          </a:p>
        </p:txBody>
      </p:sp>
      <p:pic>
        <p:nvPicPr>
          <p:cNvPr id="8" name="Picture 7">
            <a:extLst>
              <a:ext uri="{FF2B5EF4-FFF2-40B4-BE49-F238E27FC236}">
                <a16:creationId xmlns:a16="http://schemas.microsoft.com/office/drawing/2014/main" id="{55EA0648-855A-9945-8643-1AB9DB405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2947"/>
            <a:ext cx="9144000" cy="5735053"/>
          </a:xfrm>
          <a:prstGeom prst="rect">
            <a:avLst/>
          </a:prstGeom>
        </p:spPr>
      </p:pic>
    </p:spTree>
    <p:extLst>
      <p:ext uri="{BB962C8B-B14F-4D97-AF65-F5344CB8AC3E}">
        <p14:creationId xmlns:p14="http://schemas.microsoft.com/office/powerpoint/2010/main" val="1080105340"/>
      </p:ext>
    </p:extLst>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 – Video Tutorials</a:t>
            </a:r>
          </a:p>
        </p:txBody>
      </p:sp>
      <p:sp>
        <p:nvSpPr>
          <p:cNvPr id="7" name="Text Placeholder 2"/>
          <p:cNvSpPr txBox="1">
            <a:spLocks/>
          </p:cNvSpPr>
          <p:nvPr/>
        </p:nvSpPr>
        <p:spPr>
          <a:xfrm>
            <a:off x="533400" y="1295400"/>
            <a:ext cx="8604806"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Bootstrap aggregating bagging</a:t>
            </a:r>
          </a:p>
          <a:p>
            <a:pPr marL="402336" lvl="1" indent="0">
              <a:buNone/>
            </a:pPr>
            <a:r>
              <a:rPr lang="en-US" sz="1600" dirty="0">
                <a:latin typeface="Avenir Medium"/>
                <a:hlinkClick r:id="rId2"/>
              </a:rPr>
              <a:t>https://www.youtube.com/watch?v=2Mg8QD0F1dQ</a:t>
            </a:r>
            <a:endParaRPr lang="en-US" sz="1600" dirty="0">
              <a:latin typeface="Avenir Medium"/>
            </a:endParaRPr>
          </a:p>
          <a:p>
            <a:pPr marL="402336" lvl="1" indent="0">
              <a:buNone/>
            </a:pPr>
            <a:endParaRPr lang="en-US" sz="2000" dirty="0">
              <a:latin typeface="Avenir Medium"/>
            </a:endParaRPr>
          </a:p>
          <a:p>
            <a:pPr lvl="1"/>
            <a:r>
              <a:rPr lang="en-US" sz="2000" dirty="0">
                <a:latin typeface="Avenir Medium"/>
              </a:rPr>
              <a:t>Ensembles (2): Bagging</a:t>
            </a:r>
          </a:p>
          <a:p>
            <a:pPr marL="402336" lvl="1" indent="0">
              <a:buNone/>
            </a:pPr>
            <a:r>
              <a:rPr lang="en-US" sz="1600" dirty="0">
                <a:latin typeface="Avenir Medium"/>
                <a:hlinkClick r:id="rId3"/>
              </a:rPr>
              <a:t>https://www.youtube.com/watch?v=Rm6s6gmLTdg</a:t>
            </a:r>
            <a:endParaRPr lang="en-US" sz="1600" dirty="0">
              <a:latin typeface="Avenir Medium"/>
            </a:endParaRPr>
          </a:p>
          <a:p>
            <a:pPr marL="402336" lvl="1" indent="0">
              <a:buNone/>
            </a:pPr>
            <a:endParaRPr lang="en-US" sz="2000" dirty="0">
              <a:latin typeface="Avenir Medium"/>
            </a:endParaRPr>
          </a:p>
          <a:p>
            <a:pPr lvl="1"/>
            <a:r>
              <a:rPr lang="en-US" sz="2000" dirty="0">
                <a:latin typeface="Avenir Medium"/>
              </a:rPr>
              <a:t>Bagging &amp; Boosting Algorithms | Decision Tree | Data Science (first part – Bagging)</a:t>
            </a:r>
          </a:p>
          <a:p>
            <a:pPr marL="402336" lvl="1" indent="0">
              <a:buNone/>
            </a:pPr>
            <a:r>
              <a:rPr lang="en-US" sz="1600" dirty="0">
                <a:latin typeface="Avenir Medium"/>
                <a:hlinkClick r:id="rId4"/>
              </a:rPr>
              <a:t>https://www.youtube.com/watch?v=BXrrBWnuKlc</a:t>
            </a:r>
            <a:endParaRPr lang="en-US" sz="1600" dirty="0">
              <a:latin typeface="Avenir Medium"/>
            </a:endParaRPr>
          </a:p>
          <a:p>
            <a:pPr marL="402336" lvl="1" indent="0">
              <a:buNone/>
            </a:pPr>
            <a:endParaRPr lang="en-US" sz="1600" dirty="0">
              <a:latin typeface="Avenir Medium"/>
            </a:endParaRPr>
          </a:p>
          <a:p>
            <a:pPr lvl="1"/>
            <a:r>
              <a:rPr lang="en-US" sz="2000" dirty="0">
                <a:latin typeface="Avenir Medium"/>
              </a:rPr>
              <a:t>Predictive Modeling with Bagging Approach in R | R Programming</a:t>
            </a:r>
          </a:p>
          <a:p>
            <a:pPr marL="402336" lvl="1" indent="0">
              <a:buNone/>
            </a:pPr>
            <a:r>
              <a:rPr lang="en-US" sz="1600" dirty="0">
                <a:latin typeface="Avenir Medium"/>
                <a:hlinkClick r:id="rId5"/>
              </a:rPr>
              <a:t>https://www.youtube.com/watch?v=g_RYT_Ip-zc</a:t>
            </a: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p:txBody>
      </p:sp>
    </p:spTree>
    <p:extLst>
      <p:ext uri="{BB962C8B-B14F-4D97-AF65-F5344CB8AC3E}">
        <p14:creationId xmlns:p14="http://schemas.microsoft.com/office/powerpoint/2010/main" val="2003516828"/>
      </p:ext>
    </p:extLst>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38206"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 – Tutorials, Case Studies</a:t>
            </a:r>
          </a:p>
        </p:txBody>
      </p:sp>
      <p:sp>
        <p:nvSpPr>
          <p:cNvPr id="7" name="Text Placeholder 2"/>
          <p:cNvSpPr txBox="1">
            <a:spLocks/>
          </p:cNvSpPr>
          <p:nvPr/>
        </p:nvSpPr>
        <p:spPr>
          <a:xfrm>
            <a:off x="533400" y="1447800"/>
            <a:ext cx="8604806"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Bagging Algorithm: Concepts with Example</a:t>
            </a:r>
          </a:p>
          <a:p>
            <a:pPr marL="402336" lvl="1" indent="0">
              <a:buNone/>
            </a:pPr>
            <a:r>
              <a:rPr lang="en-US" sz="1600" dirty="0">
                <a:latin typeface="Avenir Medium"/>
                <a:hlinkClick r:id="rId2"/>
              </a:rPr>
              <a:t>http://dni-institute.in/blogs/bagging-algorithm-concepts-with-example/</a:t>
            </a:r>
            <a:endParaRPr lang="en-US" sz="1600" dirty="0">
              <a:latin typeface="Avenir Medium"/>
            </a:endParaRPr>
          </a:p>
          <a:p>
            <a:pPr lvl="1"/>
            <a:endParaRPr lang="en-US" sz="2000" dirty="0">
              <a:latin typeface="Avenir Medium"/>
            </a:endParaRPr>
          </a:p>
          <a:p>
            <a:pPr lvl="1"/>
            <a:r>
              <a:rPr lang="en-US" sz="2000" dirty="0">
                <a:latin typeface="Avenir Medium"/>
              </a:rPr>
              <a:t>Bagging / Bootstrap Aggregation with R (for linear regression)</a:t>
            </a:r>
          </a:p>
          <a:p>
            <a:pPr marL="402336" lvl="1" indent="0">
              <a:buNone/>
            </a:pPr>
            <a:r>
              <a:rPr lang="en-US" sz="1600" dirty="0">
                <a:latin typeface="Avenir Medium"/>
                <a:hlinkClick r:id="rId3"/>
              </a:rPr>
              <a:t>http://amunategui.github.io/bagging-in-R/</a:t>
            </a:r>
            <a:endParaRPr lang="en-US" sz="1600" dirty="0">
              <a:latin typeface="Avenir Medium"/>
            </a:endParaRPr>
          </a:p>
          <a:p>
            <a:pPr marL="402336" lvl="1" indent="0">
              <a:buNone/>
            </a:pPr>
            <a:endParaRPr lang="en-US" sz="1600" dirty="0">
              <a:latin typeface="Avenir Medium"/>
            </a:endParaRPr>
          </a:p>
          <a:p>
            <a:pPr lvl="1"/>
            <a:r>
              <a:rPr lang="en-US" sz="2000" dirty="0">
                <a:latin typeface="Avenir Medium"/>
              </a:rPr>
              <a:t>Bagging &amp; Boosting Algorithms | Decision Tree | Data Science</a:t>
            </a:r>
          </a:p>
          <a:p>
            <a:pPr marL="402336" lvl="1" indent="0">
              <a:buNone/>
            </a:pPr>
            <a:r>
              <a:rPr lang="en-US" sz="1600" dirty="0">
                <a:latin typeface="Avenir Medium"/>
                <a:hlinkClick r:id="rId4"/>
              </a:rPr>
              <a:t>https://www.youtube.com/watch?v=BXrrBWnuKlc</a:t>
            </a:r>
            <a:endParaRPr lang="en-US" sz="1600" dirty="0">
              <a:latin typeface="Avenir Medium"/>
            </a:endParaRPr>
          </a:p>
          <a:p>
            <a:pPr marL="402336" lvl="1" indent="0">
              <a:buNone/>
            </a:pPr>
            <a:endParaRPr lang="en-US" sz="1600" dirty="0">
              <a:latin typeface="Avenir Medium"/>
            </a:endParaRPr>
          </a:p>
          <a:p>
            <a:pPr lvl="1"/>
            <a:r>
              <a:rPr lang="en-US" sz="2000" dirty="0">
                <a:latin typeface="Avenir Medium"/>
              </a:rPr>
              <a:t>Machine Learning Explained: Bagging</a:t>
            </a:r>
          </a:p>
          <a:p>
            <a:pPr marL="402336" lvl="1" indent="0">
              <a:buNone/>
            </a:pPr>
            <a:r>
              <a:rPr lang="en-US" sz="1600" dirty="0">
                <a:latin typeface="Avenir Medium"/>
                <a:hlinkClick r:id="rId5"/>
              </a:rPr>
              <a:t>http://enhancedatascience.com/2017/06/28/machine-learning-explained-bagging/</a:t>
            </a:r>
            <a:endParaRPr lang="en-US" sz="1600" dirty="0">
              <a:latin typeface="Avenir Medium"/>
            </a:endParaRPr>
          </a:p>
          <a:p>
            <a:pPr marL="402336" lvl="1" indent="0">
              <a:buNone/>
            </a:pPr>
            <a:endParaRPr lang="en-US" sz="1600" dirty="0">
              <a:latin typeface="Avenir Medium"/>
            </a:endParaRPr>
          </a:p>
          <a:p>
            <a:pPr lvl="1"/>
            <a:r>
              <a:rPr lang="en-US" sz="2000" dirty="0">
                <a:latin typeface="Avenir Medium"/>
              </a:rPr>
              <a:t>Bagging and Random Forests (</a:t>
            </a:r>
            <a:r>
              <a:rPr lang="en-US" sz="2000" dirty="0"/>
              <a:t>Rebecca C. </a:t>
            </a:r>
            <a:r>
              <a:rPr lang="en-US" sz="2000" dirty="0" err="1"/>
              <a:t>Steorts</a:t>
            </a:r>
            <a:r>
              <a:rPr lang="en-US" sz="2000" dirty="0">
                <a:latin typeface="Avenir Medium"/>
              </a:rPr>
              <a:t>)</a:t>
            </a:r>
            <a:endParaRPr lang="en-US" sz="1600" dirty="0">
              <a:latin typeface="Avenir Medium"/>
            </a:endParaRPr>
          </a:p>
          <a:p>
            <a:pPr marL="402336" lvl="1" indent="0">
              <a:buNone/>
            </a:pPr>
            <a:r>
              <a:rPr lang="en-US" sz="1600" dirty="0">
                <a:latin typeface="Avenir Medium"/>
                <a:hlinkClick r:id="rId6"/>
              </a:rPr>
              <a:t>http://www2.stat.duke.edu/~rcs46/lectures_2015/random-forest/randomforests.pdf</a:t>
            </a:r>
            <a:endParaRPr lang="en-US" sz="1600" dirty="0">
              <a:latin typeface="Avenir Medium"/>
            </a:endParaRPr>
          </a:p>
          <a:p>
            <a:pPr marL="402336" lvl="1" indent="0">
              <a:buNone/>
            </a:pPr>
            <a:endParaRPr lang="en-US" sz="1600" dirty="0">
              <a:latin typeface="Avenir Medium"/>
            </a:endParaRPr>
          </a:p>
        </p:txBody>
      </p:sp>
    </p:spTree>
    <p:extLst>
      <p:ext uri="{BB962C8B-B14F-4D97-AF65-F5344CB8AC3E}">
        <p14:creationId xmlns:p14="http://schemas.microsoft.com/office/powerpoint/2010/main" val="134716888"/>
      </p:ext>
    </p:extLst>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Bagging is a technique used to reduce the variance of our predictions by combining the result of multiple classifiers modeled on different sub-samples of the same data set. </a:t>
            </a:r>
            <a:endParaRPr lang="en-US" sz="20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pic>
        <p:nvPicPr>
          <p:cNvPr id="6" name="Picture 5">
            <a:extLst>
              <a:ext uri="{FF2B5EF4-FFF2-40B4-BE49-F238E27FC236}">
                <a16:creationId xmlns:a16="http://schemas.microsoft.com/office/drawing/2014/main" id="{B5E277DB-587B-8F4C-8A5A-340D05A673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286000"/>
            <a:ext cx="5626100" cy="4223559"/>
          </a:xfrm>
          <a:prstGeom prst="rect">
            <a:avLst/>
          </a:prstGeom>
        </p:spPr>
      </p:pic>
    </p:spTree>
    <p:extLst>
      <p:ext uri="{BB962C8B-B14F-4D97-AF65-F5344CB8AC3E}">
        <p14:creationId xmlns:p14="http://schemas.microsoft.com/office/powerpoint/2010/main" val="964685427"/>
      </p:ext>
    </p:extLst>
  </p:cSld>
  <p:clrMapOvr>
    <a:masterClrMapping/>
  </p:clrMapOvr>
  <p:transition>
    <p:rand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 (cont.)</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Create multiple data sets:</a:t>
            </a:r>
          </a:p>
          <a:p>
            <a:pPr lvl="2"/>
            <a:r>
              <a:rPr lang="en-US" sz="2000" dirty="0">
                <a:latin typeface="Avenir Medium"/>
              </a:rPr>
              <a:t>Sampling is done with replacement on the original data and new datasets are formed.</a:t>
            </a:r>
          </a:p>
          <a:p>
            <a:pPr lvl="2"/>
            <a:r>
              <a:rPr lang="en-US" sz="2000" dirty="0">
                <a:latin typeface="Avenir Medium"/>
              </a:rPr>
              <a:t>The new data sets can have a fraction of the columns as well as rows, which are generally hyper-parameters in a bagging model</a:t>
            </a:r>
          </a:p>
          <a:p>
            <a:pPr lvl="2"/>
            <a:r>
              <a:rPr lang="en-US" sz="2000" dirty="0">
                <a:latin typeface="Avenir Medium"/>
              </a:rPr>
              <a:t>Taking row and column fractions less than 1 helps in making robust models, less prone to overfitting</a:t>
            </a:r>
          </a:p>
          <a:p>
            <a:pPr lvl="1"/>
            <a:r>
              <a:rPr lang="en-US" sz="2200" dirty="0">
                <a:latin typeface="Avenir Medium"/>
              </a:rPr>
              <a:t>Build multiple classifiers:</a:t>
            </a:r>
          </a:p>
          <a:p>
            <a:pPr lvl="2"/>
            <a:r>
              <a:rPr lang="en-US" sz="2000" dirty="0">
                <a:latin typeface="Avenir Medium"/>
              </a:rPr>
              <a:t>Classifiers are built on each data set.</a:t>
            </a:r>
          </a:p>
          <a:p>
            <a:pPr lvl="2"/>
            <a:r>
              <a:rPr lang="en-US" sz="2000" dirty="0">
                <a:latin typeface="Avenir Medium"/>
              </a:rPr>
              <a:t>Generally the same classifier is modeled on each data set and predictions are made.</a:t>
            </a:r>
          </a:p>
          <a:p>
            <a:pPr lvl="1"/>
            <a:r>
              <a:rPr lang="en-US" sz="2200" dirty="0">
                <a:latin typeface="Avenir Medium"/>
              </a:rPr>
              <a:t>Combine Classifiers:</a:t>
            </a:r>
          </a:p>
          <a:p>
            <a:pPr lvl="2"/>
            <a:r>
              <a:rPr lang="en-US" sz="2000" dirty="0">
                <a:latin typeface="Avenir Medium"/>
              </a:rPr>
              <a:t>The predictions of all the classifiers are combined using a mean, median or mode value depending on the problem at hand.</a:t>
            </a:r>
          </a:p>
          <a:p>
            <a:pPr lvl="2"/>
            <a:r>
              <a:rPr lang="en-US" sz="2000" dirty="0">
                <a:latin typeface="Avenir Medium"/>
              </a:rPr>
              <a:t>The combined values are generally more robust than a single model.</a:t>
            </a:r>
            <a:endParaRPr lang="en-US" sz="18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949678720"/>
      </p:ext>
    </p:extLst>
  </p:cSld>
  <p:clrMapOvr>
    <a:masterClrMapping/>
  </p:clrMapOvr>
  <p:transition>
    <p:rand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 in R</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Main package: </a:t>
            </a:r>
            <a:r>
              <a:rPr lang="en-US" sz="2200" b="1" dirty="0" err="1">
                <a:latin typeface="Avenir Medium"/>
              </a:rPr>
              <a:t>ipred</a:t>
            </a:r>
            <a:endParaRPr lang="en-US" sz="2200" b="1" dirty="0">
              <a:latin typeface="Avenir Medium"/>
            </a:endParaRPr>
          </a:p>
          <a:p>
            <a:pPr lvl="1"/>
            <a:r>
              <a:rPr lang="en-US" sz="2200" dirty="0">
                <a:latin typeface="Avenir Medium"/>
              </a:rPr>
              <a:t>Alternate packages:</a:t>
            </a:r>
          </a:p>
          <a:p>
            <a:pPr lvl="2"/>
            <a:r>
              <a:rPr lang="en-US" sz="2000" i="1" dirty="0" err="1">
                <a:latin typeface="Avenir Medium"/>
              </a:rPr>
              <a:t>randomForest</a:t>
            </a:r>
            <a:endParaRPr lang="en-US" sz="2000" i="1" dirty="0">
              <a:latin typeface="Avenir Medium"/>
            </a:endParaRPr>
          </a:p>
          <a:p>
            <a:pPr lvl="2"/>
            <a:r>
              <a:rPr lang="en-US" sz="2000" i="1" dirty="0">
                <a:latin typeface="Avenir Medium"/>
              </a:rPr>
              <a:t>caret</a:t>
            </a:r>
          </a:p>
        </p:txBody>
      </p:sp>
      <p:pic>
        <p:nvPicPr>
          <p:cNvPr id="4" name="Picture 3">
            <a:extLst>
              <a:ext uri="{FF2B5EF4-FFF2-40B4-BE49-F238E27FC236}">
                <a16:creationId xmlns:a16="http://schemas.microsoft.com/office/drawing/2014/main" id="{B2AF0C8D-EA63-9D4F-B24C-3B4B213D4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900936"/>
            <a:ext cx="8458200" cy="5957064"/>
          </a:xfrm>
          <a:prstGeom prst="rect">
            <a:avLst/>
          </a:prstGeom>
        </p:spPr>
      </p:pic>
    </p:spTree>
    <p:extLst>
      <p:ext uri="{BB962C8B-B14F-4D97-AF65-F5344CB8AC3E}">
        <p14:creationId xmlns:p14="http://schemas.microsoft.com/office/powerpoint/2010/main" val="313448449"/>
      </p:ext>
    </p:extLst>
  </p:cSld>
  <p:clrMapOvr>
    <a:masterClrMapping/>
  </p:clrMapOvr>
  <p:transition>
    <p:rand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 vs. CT – Performance Metrics</a:t>
            </a:r>
          </a:p>
        </p:txBody>
      </p:sp>
      <p:graphicFrame>
        <p:nvGraphicFramePr>
          <p:cNvPr id="3" name="Table 2"/>
          <p:cNvGraphicFramePr>
            <a:graphicFrameLocks noGrp="1"/>
          </p:cNvGraphicFramePr>
          <p:nvPr>
            <p:extLst>
              <p:ext uri="{D42A27DB-BD31-4B8C-83A1-F6EECF244321}">
                <p14:modId xmlns:p14="http://schemas.microsoft.com/office/powerpoint/2010/main" val="304900946"/>
              </p:ext>
            </p:extLst>
          </p:nvPr>
        </p:nvGraphicFramePr>
        <p:xfrm>
          <a:off x="304799" y="2057400"/>
          <a:ext cx="7924798" cy="4038600"/>
        </p:xfrm>
        <a:graphic>
          <a:graphicData uri="http://schemas.openxmlformats.org/drawingml/2006/table">
            <a:tbl>
              <a:tblPr firstRow="1" bandRow="1">
                <a:tableStyleId>{5C22544A-7EE6-4342-B048-85BDC9FD1C3A}</a:tableStyleId>
              </a:tblPr>
              <a:tblGrid>
                <a:gridCol w="2333235">
                  <a:extLst>
                    <a:ext uri="{9D8B030D-6E8A-4147-A177-3AD203B41FA5}">
                      <a16:colId xmlns:a16="http://schemas.microsoft.com/office/drawing/2014/main" val="20000"/>
                    </a:ext>
                  </a:extLst>
                </a:gridCol>
                <a:gridCol w="2744981">
                  <a:extLst>
                    <a:ext uri="{9D8B030D-6E8A-4147-A177-3AD203B41FA5}">
                      <a16:colId xmlns:a16="http://schemas.microsoft.com/office/drawing/2014/main" val="20001"/>
                    </a:ext>
                  </a:extLst>
                </a:gridCol>
                <a:gridCol w="2846582">
                  <a:extLst>
                    <a:ext uri="{9D8B030D-6E8A-4147-A177-3AD203B41FA5}">
                      <a16:colId xmlns:a16="http://schemas.microsoft.com/office/drawing/2014/main" val="20002"/>
                    </a:ext>
                  </a:extLst>
                </a:gridCol>
              </a:tblGrid>
              <a:tr h="1485953">
                <a:tc>
                  <a:txBody>
                    <a:bodyPr/>
                    <a:lstStyle/>
                    <a:p>
                      <a:r>
                        <a:rPr lang="en-US" dirty="0">
                          <a:latin typeface="American Typewriter" charset="0"/>
                          <a:ea typeface="American Typewriter" charset="0"/>
                          <a:cs typeface="American Typewriter" charset="0"/>
                        </a:rPr>
                        <a:t>Values for the Test Set</a:t>
                      </a:r>
                    </a:p>
                  </a:txBody>
                  <a:tcPr/>
                </a:tc>
                <a:tc>
                  <a:txBody>
                    <a:bodyPr/>
                    <a:lstStyle/>
                    <a:p>
                      <a:pPr algn="ctr"/>
                      <a:r>
                        <a:rPr lang="en-US" dirty="0">
                          <a:latin typeface="American Typewriter" charset="0"/>
                          <a:ea typeface="American Typewriter" charset="0"/>
                          <a:cs typeface="American Typewriter" charset="0"/>
                        </a:rPr>
                        <a:t>Classification Trees</a:t>
                      </a:r>
                    </a:p>
                  </a:txBody>
                  <a:tcPr/>
                </a:tc>
                <a:tc>
                  <a:txBody>
                    <a:bodyPr/>
                    <a:lstStyle/>
                    <a:p>
                      <a:pPr algn="ctr"/>
                      <a:r>
                        <a:rPr lang="en-US" dirty="0">
                          <a:latin typeface="American Typewriter" charset="0"/>
                          <a:ea typeface="American Typewriter" charset="0"/>
                          <a:cs typeface="American Typewriter" charset="0"/>
                        </a:rPr>
                        <a:t>Bagging</a:t>
                      </a:r>
                    </a:p>
                  </a:txBody>
                  <a:tcPr/>
                </a:tc>
                <a:extLst>
                  <a:ext uri="{0D108BD9-81ED-4DB2-BD59-A6C34878D82A}">
                    <a16:rowId xmlns:a16="http://schemas.microsoft.com/office/drawing/2014/main" val="10000"/>
                  </a:ext>
                </a:extLst>
              </a:tr>
              <a:tr h="1188762">
                <a:tc>
                  <a:txBody>
                    <a:bodyPr/>
                    <a:lstStyle/>
                    <a:p>
                      <a:r>
                        <a:rPr lang="en-US" dirty="0">
                          <a:latin typeface="American Typewriter" charset="0"/>
                          <a:ea typeface="American Typewriter" charset="0"/>
                          <a:cs typeface="American Typewriter" charset="0"/>
                        </a:rPr>
                        <a:t>Accuracy</a:t>
                      </a:r>
                    </a:p>
                  </a:txBody>
                  <a:tcPr/>
                </a:tc>
                <a:tc>
                  <a:txBody>
                    <a:bodyPr/>
                    <a:lstStyle/>
                    <a:p>
                      <a:pPr algn="ctr"/>
                      <a:r>
                        <a:rPr lang="en-US" sz="2400" b="1" dirty="0">
                          <a:latin typeface="American Typewriter" charset="0"/>
                          <a:ea typeface="American Typewriter" charset="0"/>
                          <a:cs typeface="American Typewriter" charset="0"/>
                        </a:rPr>
                        <a:t>0.69 </a:t>
                      </a:r>
                    </a:p>
                    <a:p>
                      <a:pPr algn="ctr"/>
                      <a:r>
                        <a:rPr lang="en-US" dirty="0">
                          <a:latin typeface="American Typewriter" charset="0"/>
                          <a:ea typeface="American Typewriter" charset="0"/>
                          <a:cs typeface="American Typewriter" charset="0"/>
                        </a:rPr>
                        <a:t>95%</a:t>
                      </a:r>
                      <a:r>
                        <a:rPr lang="en-US" baseline="0" dirty="0">
                          <a:latin typeface="American Typewriter" charset="0"/>
                          <a:ea typeface="American Typewriter" charset="0"/>
                          <a:cs typeface="American Typewriter" charset="0"/>
                        </a:rPr>
                        <a:t> CI: [</a:t>
                      </a:r>
                      <a:r>
                        <a:rPr lang="en-US" sz="1800" dirty="0">
                          <a:latin typeface="Avenir Medium"/>
                        </a:rPr>
                        <a:t>0.61, 0.78</a:t>
                      </a:r>
                      <a:r>
                        <a:rPr lang="en-US" baseline="0" dirty="0">
                          <a:latin typeface="American Typewriter" charset="0"/>
                          <a:ea typeface="American Typewriter" charset="0"/>
                          <a:cs typeface="American Typewriter" charset="0"/>
                        </a:rPr>
                        <a:t>]</a:t>
                      </a:r>
                      <a:endParaRPr lang="en-US" dirty="0">
                        <a:latin typeface="American Typewriter" charset="0"/>
                        <a:ea typeface="American Typewriter" charset="0"/>
                        <a:cs typeface="American Typewriter" charset="0"/>
                      </a:endParaRPr>
                    </a:p>
                  </a:txBody>
                  <a:tcPr/>
                </a:tc>
                <a:tc>
                  <a:txBody>
                    <a:bodyPr/>
                    <a:lstStyle/>
                    <a:p>
                      <a:pPr algn="ctr"/>
                      <a:r>
                        <a:rPr lang="en-US" sz="2400" b="1" dirty="0">
                          <a:latin typeface="American Typewriter" charset="0"/>
                          <a:ea typeface="American Typewriter" charset="0"/>
                          <a:cs typeface="American Typewriter" charset="0"/>
                        </a:rPr>
                        <a:t>0.79 </a:t>
                      </a:r>
                    </a:p>
                    <a:p>
                      <a:pPr algn="ctr"/>
                      <a:r>
                        <a:rPr lang="en-US" dirty="0">
                          <a:latin typeface="American Typewriter" charset="0"/>
                          <a:ea typeface="American Typewriter" charset="0"/>
                          <a:cs typeface="American Typewriter" charset="0"/>
                        </a:rPr>
                        <a:t>95%</a:t>
                      </a:r>
                      <a:r>
                        <a:rPr lang="en-US" baseline="0" dirty="0">
                          <a:latin typeface="American Typewriter" charset="0"/>
                          <a:ea typeface="American Typewriter" charset="0"/>
                          <a:cs typeface="American Typewriter" charset="0"/>
                        </a:rPr>
                        <a:t> CI: [</a:t>
                      </a:r>
                      <a:r>
                        <a:rPr lang="en-US" sz="1800" dirty="0">
                          <a:latin typeface="Avenir Medium"/>
                        </a:rPr>
                        <a:t>0.70, 0.86</a:t>
                      </a:r>
                      <a:r>
                        <a:rPr lang="en-US" baseline="0" dirty="0">
                          <a:latin typeface="American Typewriter" charset="0"/>
                          <a:ea typeface="American Typewriter" charset="0"/>
                          <a:cs typeface="American Typewriter" charset="0"/>
                        </a:rPr>
                        <a:t>]</a:t>
                      </a:r>
                      <a:endParaRPr lang="en-US" dirty="0">
                        <a:latin typeface="American Typewriter" charset="0"/>
                        <a:ea typeface="American Typewriter" charset="0"/>
                        <a:cs typeface="American Typewriter" charset="0"/>
                      </a:endParaRPr>
                    </a:p>
                  </a:txBody>
                  <a:tcPr/>
                </a:tc>
                <a:extLst>
                  <a:ext uri="{0D108BD9-81ED-4DB2-BD59-A6C34878D82A}">
                    <a16:rowId xmlns:a16="http://schemas.microsoft.com/office/drawing/2014/main" val="10001"/>
                  </a:ext>
                </a:extLst>
              </a:tr>
              <a:tr h="643913">
                <a:tc>
                  <a:txBody>
                    <a:bodyPr/>
                    <a:lstStyle/>
                    <a:p>
                      <a:r>
                        <a:rPr lang="en-US" dirty="0">
                          <a:latin typeface="American Typewriter" charset="0"/>
                          <a:ea typeface="American Typewriter" charset="0"/>
                          <a:cs typeface="American Typewriter" charset="0"/>
                        </a:rPr>
                        <a:t>Kappa</a:t>
                      </a:r>
                    </a:p>
                  </a:txBody>
                  <a:tcPr/>
                </a:tc>
                <a:tc>
                  <a:txBody>
                    <a:bodyPr/>
                    <a:lstStyle/>
                    <a:p>
                      <a:pPr algn="ctr"/>
                      <a:r>
                        <a:rPr lang="en-US" sz="2000" dirty="0">
                          <a:latin typeface="Avenir Medium"/>
                        </a:rPr>
                        <a:t>0.39</a:t>
                      </a:r>
                      <a:endParaRPr lang="en-US" sz="2000" dirty="0">
                        <a:latin typeface="American Typewriter" charset="0"/>
                        <a:ea typeface="American Typewriter" charset="0"/>
                        <a:cs typeface="American Typewriter" charset="0"/>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dirty="0">
                          <a:latin typeface="Avenir Medium"/>
                        </a:rPr>
                        <a:t>0.57</a:t>
                      </a:r>
                    </a:p>
                  </a:txBody>
                  <a:tcPr/>
                </a:tc>
                <a:extLst>
                  <a:ext uri="{0D108BD9-81ED-4DB2-BD59-A6C34878D82A}">
                    <a16:rowId xmlns:a16="http://schemas.microsoft.com/office/drawing/2014/main" val="10002"/>
                  </a:ext>
                </a:extLst>
              </a:tr>
              <a:tr h="719972">
                <a:tc>
                  <a:txBody>
                    <a:bodyPr/>
                    <a:lstStyle/>
                    <a:p>
                      <a:r>
                        <a:rPr lang="en-US" dirty="0">
                          <a:latin typeface="American Typewriter" charset="0"/>
                          <a:ea typeface="American Typewriter" charset="0"/>
                          <a:cs typeface="American Typewriter" charset="0"/>
                        </a:rPr>
                        <a:t>AUC</a:t>
                      </a:r>
                    </a:p>
                  </a:txBody>
                  <a:tcPr/>
                </a:tc>
                <a:tc>
                  <a:txBody>
                    <a:bodyPr/>
                    <a:lstStyle/>
                    <a:p>
                      <a:pPr algn="ctr"/>
                      <a:r>
                        <a:rPr lang="en-US" sz="2000" dirty="0">
                          <a:latin typeface="American Typewriter" charset="0"/>
                          <a:ea typeface="American Typewriter" charset="0"/>
                          <a:cs typeface="American Typewriter" charset="0"/>
                        </a:rPr>
                        <a:t>.799</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dirty="0">
                          <a:latin typeface="Avenir Medium"/>
                        </a:rPr>
                        <a:t>0.879</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3566853"/>
      </p:ext>
    </p:extLst>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9916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Bagging vs. CT – ROC</a:t>
            </a:r>
          </a:p>
        </p:txBody>
      </p:sp>
      <p:pic>
        <p:nvPicPr>
          <p:cNvPr id="5" name="Picture 4">
            <a:extLst>
              <a:ext uri="{FF2B5EF4-FFF2-40B4-BE49-F238E27FC236}">
                <a16:creationId xmlns:a16="http://schemas.microsoft.com/office/drawing/2014/main" id="{2095C46A-4B0E-4446-A9A5-4C2E781BAF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066800"/>
            <a:ext cx="4876800" cy="5569363"/>
          </a:xfrm>
          <a:prstGeom prst="rect">
            <a:avLst/>
          </a:prstGeom>
        </p:spPr>
      </p:pic>
    </p:spTree>
    <p:extLst>
      <p:ext uri="{BB962C8B-B14F-4D97-AF65-F5344CB8AC3E}">
        <p14:creationId xmlns:p14="http://schemas.microsoft.com/office/powerpoint/2010/main" val="1238465682"/>
      </p:ext>
    </p:extLst>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Variable Importance - Bagging vs. CT</a:t>
            </a:r>
          </a:p>
        </p:txBody>
      </p:sp>
      <p:pic>
        <p:nvPicPr>
          <p:cNvPr id="5" name="Picture 4">
            <a:extLst>
              <a:ext uri="{FF2B5EF4-FFF2-40B4-BE49-F238E27FC236}">
                <a16:creationId xmlns:a16="http://schemas.microsoft.com/office/drawing/2014/main" id="{6F66A1BC-528B-114D-AB94-A29E915EB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30041"/>
            <a:ext cx="9144000" cy="5851759"/>
          </a:xfrm>
          <a:prstGeom prst="rect">
            <a:avLst/>
          </a:prstGeom>
        </p:spPr>
      </p:pic>
    </p:spTree>
    <p:extLst>
      <p:ext uri="{BB962C8B-B14F-4D97-AF65-F5344CB8AC3E}">
        <p14:creationId xmlns:p14="http://schemas.microsoft.com/office/powerpoint/2010/main" val="1979685067"/>
      </p:ext>
    </p:extLst>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38206"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 Tutorials, Case Studies</a:t>
            </a:r>
          </a:p>
        </p:txBody>
      </p:sp>
      <p:sp>
        <p:nvSpPr>
          <p:cNvPr id="7" name="Text Placeholder 2"/>
          <p:cNvSpPr txBox="1">
            <a:spLocks/>
          </p:cNvSpPr>
          <p:nvPr/>
        </p:nvSpPr>
        <p:spPr>
          <a:xfrm>
            <a:off x="609600" y="1295400"/>
            <a:ext cx="8528606"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How to implement Random Forests in R</a:t>
            </a:r>
          </a:p>
          <a:p>
            <a:pPr marL="402336" lvl="1" indent="0">
              <a:buNone/>
            </a:pPr>
            <a:r>
              <a:rPr lang="en-US" sz="1600" dirty="0">
                <a:latin typeface="Avenir Medium"/>
                <a:hlinkClick r:id="rId2"/>
              </a:rPr>
              <a:t>https://r-posts.com/how-to-implement-random-forests-in-r/</a:t>
            </a:r>
            <a:endParaRPr lang="en-US" sz="1600" dirty="0">
              <a:latin typeface="Avenir Medium"/>
            </a:endParaRPr>
          </a:p>
          <a:p>
            <a:pPr lvl="1"/>
            <a:endParaRPr lang="en-US" sz="500" dirty="0">
              <a:latin typeface="Avenir Medium"/>
            </a:endParaRPr>
          </a:p>
          <a:p>
            <a:pPr lvl="1"/>
            <a:r>
              <a:rPr lang="en-US" sz="2000" dirty="0">
                <a:latin typeface="Avenir Medium"/>
              </a:rPr>
              <a:t>Bagging and Random Forests (Rebecca C. </a:t>
            </a:r>
            <a:r>
              <a:rPr lang="en-US" sz="2000" dirty="0" err="1">
                <a:latin typeface="Avenir Medium"/>
              </a:rPr>
              <a:t>Steorts</a:t>
            </a:r>
            <a:r>
              <a:rPr lang="en-US" sz="2000" dirty="0">
                <a:latin typeface="Avenir Medium"/>
              </a:rPr>
              <a:t>)</a:t>
            </a:r>
          </a:p>
          <a:p>
            <a:pPr marL="402336" lvl="1" indent="0">
              <a:buNone/>
            </a:pPr>
            <a:r>
              <a:rPr lang="en-US" sz="1600" dirty="0">
                <a:latin typeface="Avenir Medium"/>
                <a:hlinkClick r:id="rId3"/>
              </a:rPr>
              <a:t>http://www2.stat.duke.edu/~rcs46/lectures_2015/random-forest/randomforests.pdf</a:t>
            </a:r>
            <a:endParaRPr lang="en-US" sz="1600" dirty="0">
              <a:latin typeface="Avenir Medium"/>
            </a:endParaRPr>
          </a:p>
          <a:p>
            <a:pPr lvl="1"/>
            <a:endParaRPr lang="en-US" sz="500" dirty="0">
              <a:latin typeface="Avenir Medium"/>
            </a:endParaRPr>
          </a:p>
          <a:p>
            <a:pPr lvl="1"/>
            <a:r>
              <a:rPr lang="en-US" sz="2000" dirty="0">
                <a:latin typeface="Avenir Medium"/>
              </a:rPr>
              <a:t>A very basic introduction to Random Forests using R</a:t>
            </a:r>
          </a:p>
          <a:p>
            <a:pPr marL="402336" lvl="1" indent="0">
              <a:buNone/>
            </a:pPr>
            <a:r>
              <a:rPr lang="en-US" sz="1600" dirty="0">
                <a:latin typeface="Avenir Medium"/>
                <a:hlinkClick r:id="rId4"/>
              </a:rPr>
              <a:t>http://www.blopig.com/blog/2017/04/a-very-basic-introduction-to-random-forests-using-r/</a:t>
            </a:r>
            <a:endParaRPr lang="en-US" sz="1600" dirty="0">
              <a:latin typeface="Avenir Medium"/>
            </a:endParaRPr>
          </a:p>
          <a:p>
            <a:pPr lvl="1"/>
            <a:endParaRPr lang="en-US" sz="500" dirty="0">
              <a:latin typeface="Avenir Medium"/>
            </a:endParaRPr>
          </a:p>
          <a:p>
            <a:pPr lvl="1"/>
            <a:r>
              <a:rPr lang="en-US" sz="2000" dirty="0">
                <a:latin typeface="Avenir Medium"/>
              </a:rPr>
              <a:t>RANDOM FOREST CLASSIFICATION OF MUSHROOMS</a:t>
            </a:r>
          </a:p>
          <a:p>
            <a:pPr marL="402336" lvl="1" indent="0">
              <a:buNone/>
            </a:pPr>
            <a:r>
              <a:rPr lang="en-US" sz="1600" dirty="0">
                <a:latin typeface="Avenir Medium"/>
                <a:hlinkClick r:id="rId5"/>
              </a:rPr>
              <a:t>https://www.stoltzmaniac.com/random-forest-classification-of-mushrooms/</a:t>
            </a:r>
            <a:endParaRPr lang="en-US" sz="500" dirty="0">
              <a:latin typeface="Avenir Medium"/>
            </a:endParaRPr>
          </a:p>
          <a:p>
            <a:pPr lvl="1"/>
            <a:r>
              <a:rPr lang="en-US" sz="2000" dirty="0">
                <a:latin typeface="Avenir Medium"/>
              </a:rPr>
              <a:t>Bagging, Random Forests, Boosting</a:t>
            </a:r>
          </a:p>
          <a:p>
            <a:pPr marL="402336" lvl="1" indent="0">
              <a:buNone/>
            </a:pPr>
            <a:r>
              <a:rPr lang="en-US" sz="1600" dirty="0">
                <a:latin typeface="Avenir Medium"/>
                <a:hlinkClick r:id="rId6"/>
              </a:rPr>
              <a:t>http://www.rmdk.ca/boosting_forests_bagging.html</a:t>
            </a:r>
            <a:endParaRPr lang="en-US" sz="1600" dirty="0">
              <a:latin typeface="Avenir Medium"/>
            </a:endParaRPr>
          </a:p>
          <a:p>
            <a:pPr marL="402336" lvl="1" indent="0">
              <a:buNone/>
            </a:pPr>
            <a:endParaRPr lang="en-US" sz="500" dirty="0">
              <a:latin typeface="Avenir Medium"/>
            </a:endParaRPr>
          </a:p>
          <a:p>
            <a:pPr marL="402336" lvl="1" indent="0">
              <a:buNone/>
            </a:pPr>
            <a:endParaRPr lang="en-US" sz="1600" dirty="0">
              <a:latin typeface="Avenir Medium"/>
            </a:endParaRPr>
          </a:p>
        </p:txBody>
      </p:sp>
    </p:spTree>
    <p:extLst>
      <p:ext uri="{BB962C8B-B14F-4D97-AF65-F5344CB8AC3E}">
        <p14:creationId xmlns:p14="http://schemas.microsoft.com/office/powerpoint/2010/main" val="1907293077"/>
      </p:ext>
    </p:extLst>
  </p:cSld>
  <p:clrMapOvr>
    <a:masterClrMapping/>
  </p:clrMapOvr>
  <p:transition>
    <p:rand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Classification and Regression Trees (CART) – Video Tutorials</a:t>
            </a:r>
          </a:p>
        </p:txBody>
      </p:sp>
      <p:sp>
        <p:nvSpPr>
          <p:cNvPr id="7" name="Text Placeholder 2"/>
          <p:cNvSpPr txBox="1">
            <a:spLocks/>
          </p:cNvSpPr>
          <p:nvPr/>
        </p:nvSpPr>
        <p:spPr>
          <a:xfrm>
            <a:off x="533400" y="1143000"/>
            <a:ext cx="8604806" cy="56388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err="1">
                <a:latin typeface="Avenir Medium"/>
              </a:rPr>
              <a:t>StatQuest</a:t>
            </a:r>
            <a:r>
              <a:rPr lang="en-US" sz="2000" dirty="0">
                <a:latin typeface="Avenir Medium"/>
              </a:rPr>
              <a:t>: Decision Trees</a:t>
            </a:r>
          </a:p>
          <a:p>
            <a:pPr marL="402336" lvl="1" indent="0">
              <a:buNone/>
            </a:pPr>
            <a:r>
              <a:rPr lang="en-US" sz="1600" dirty="0">
                <a:latin typeface="Avenir Medium"/>
                <a:hlinkClick r:id="rId2"/>
              </a:rPr>
              <a:t>https://www.youtube.com/watch?v=7VeUPuFGJHk</a:t>
            </a:r>
            <a:endParaRPr lang="en-US" sz="1600" dirty="0">
              <a:latin typeface="Avenir Medium"/>
            </a:endParaRPr>
          </a:p>
          <a:p>
            <a:pPr lvl="1"/>
            <a:r>
              <a:rPr lang="en-US" sz="2000" dirty="0">
                <a:latin typeface="Avenir Medium"/>
              </a:rPr>
              <a:t>Decision Tree (Victor </a:t>
            </a:r>
            <a:r>
              <a:rPr lang="en-US" sz="2000" dirty="0" err="1">
                <a:latin typeface="Avenir Medium"/>
              </a:rPr>
              <a:t>Lavrenko</a:t>
            </a:r>
            <a:r>
              <a:rPr lang="en-US" sz="2000" dirty="0">
                <a:latin typeface="Avenir Medium"/>
              </a:rPr>
              <a:t>) – playlist:</a:t>
            </a:r>
          </a:p>
          <a:p>
            <a:pPr marL="402336" lvl="1" indent="0">
              <a:buNone/>
            </a:pPr>
            <a:r>
              <a:rPr lang="en-US" sz="1600" dirty="0">
                <a:latin typeface="Avenir Medium"/>
                <a:hlinkClick r:id="rId3"/>
              </a:rPr>
              <a:t>https://www.youtube.com/playlist?list=PLBv09BD7ez_4temBw7vLA19p3tdQH6FYO</a:t>
            </a:r>
            <a:endParaRPr lang="en-US" sz="1600" dirty="0">
              <a:latin typeface="Avenir Medium"/>
            </a:endParaRPr>
          </a:p>
          <a:p>
            <a:pPr lvl="2"/>
            <a:r>
              <a:rPr lang="en-US" sz="1800" dirty="0">
                <a:latin typeface="Avenir Medium"/>
              </a:rPr>
              <a:t>Decision Tree 1: how it works</a:t>
            </a:r>
          </a:p>
          <a:p>
            <a:pPr lvl="2"/>
            <a:r>
              <a:rPr lang="en-US" sz="1800" dirty="0">
                <a:latin typeface="Avenir Medium"/>
              </a:rPr>
              <a:t>ID3 algorithm: how it works</a:t>
            </a:r>
          </a:p>
          <a:p>
            <a:pPr lvl="2"/>
            <a:r>
              <a:rPr lang="en-US" sz="1800" dirty="0">
                <a:latin typeface="Avenir Medium"/>
              </a:rPr>
              <a:t>Decision Tree 3: which attribute to split on?</a:t>
            </a:r>
          </a:p>
          <a:p>
            <a:pPr lvl="2"/>
            <a:r>
              <a:rPr lang="en-US" sz="1800" dirty="0">
                <a:latin typeface="Avenir Medium"/>
              </a:rPr>
              <a:t>Decision Tree 4: Information Gain</a:t>
            </a:r>
          </a:p>
          <a:p>
            <a:pPr lvl="2"/>
            <a:r>
              <a:rPr lang="en-US" sz="1800" dirty="0">
                <a:latin typeface="Avenir Medium"/>
              </a:rPr>
              <a:t>Decision Tree 5: overfitting and pruning</a:t>
            </a:r>
          </a:p>
          <a:p>
            <a:pPr lvl="2"/>
            <a:r>
              <a:rPr lang="en-US" sz="1800" dirty="0">
                <a:latin typeface="Avenir Medium"/>
              </a:rPr>
              <a:t>Decision Tree 6: degenerate splits and gain ratio</a:t>
            </a:r>
          </a:p>
          <a:p>
            <a:pPr lvl="2"/>
            <a:r>
              <a:rPr lang="en-US" sz="1800" dirty="0">
                <a:latin typeface="Avenir Medium"/>
              </a:rPr>
              <a:t>Decision Tree 7: continuous, multi-class, regression</a:t>
            </a:r>
          </a:p>
          <a:p>
            <a:pPr lvl="2"/>
            <a:r>
              <a:rPr lang="en-US" sz="1800" dirty="0">
                <a:latin typeface="Avenir Medium"/>
              </a:rPr>
              <a:t>Decision Tree 8: Random Forests</a:t>
            </a:r>
          </a:p>
          <a:p>
            <a:pPr marL="402336" lvl="1" indent="0">
              <a:buNone/>
            </a:pPr>
            <a:endParaRPr lang="en-US" sz="500" dirty="0">
              <a:latin typeface="Avenir Medium"/>
            </a:endParaRPr>
          </a:p>
          <a:p>
            <a:pPr lvl="1"/>
            <a:r>
              <a:rPr lang="en-US" sz="2000" dirty="0">
                <a:latin typeface="Avenir Medium"/>
              </a:rPr>
              <a:t>Shannon Entropy and Information Gain</a:t>
            </a:r>
          </a:p>
          <a:p>
            <a:pPr marL="402336" lvl="1" indent="0">
              <a:buNone/>
            </a:pPr>
            <a:r>
              <a:rPr lang="en-US" sz="1600" dirty="0">
                <a:latin typeface="Avenir Medium"/>
                <a:hlinkClick r:id="rId4"/>
              </a:rPr>
              <a:t>https://www.youtube.com/watch?v=9r7FIXEAGvs</a:t>
            </a:r>
            <a:endParaRPr lang="en-US" sz="1600" dirty="0">
              <a:latin typeface="Avenir Medium"/>
            </a:endParaRPr>
          </a:p>
          <a:p>
            <a:pPr lvl="1"/>
            <a:endParaRPr lang="en-US" sz="500" dirty="0">
              <a:latin typeface="Avenir Medium"/>
            </a:endParaRPr>
          </a:p>
          <a:p>
            <a:pPr lvl="1"/>
            <a:r>
              <a:rPr lang="en-US" sz="2000" dirty="0">
                <a:latin typeface="Avenir Medium"/>
              </a:rPr>
              <a:t>Introduction to Entropy for Data Science</a:t>
            </a:r>
          </a:p>
          <a:p>
            <a:pPr marL="402336" lvl="1" indent="0">
              <a:buNone/>
            </a:pPr>
            <a:r>
              <a:rPr lang="en-US" sz="1600" dirty="0">
                <a:latin typeface="Avenir Medium"/>
                <a:hlinkClick r:id="rId5"/>
              </a:rPr>
              <a:t>https://www.youtube.com/watch?v=IPkRVpXtbdY</a:t>
            </a:r>
            <a:endParaRPr lang="en-US" sz="2000" dirty="0">
              <a:latin typeface="Avenir Medium"/>
            </a:endParaRPr>
          </a:p>
          <a:p>
            <a:pPr marL="402336" lvl="1" indent="0">
              <a:buNone/>
            </a:pPr>
            <a:endParaRPr lang="en-US" sz="2000" dirty="0">
              <a:latin typeface="Avenir Medium"/>
            </a:endParaRPr>
          </a:p>
        </p:txBody>
      </p:sp>
    </p:spTree>
    <p:extLst>
      <p:ext uri="{BB962C8B-B14F-4D97-AF65-F5344CB8AC3E}">
        <p14:creationId xmlns:p14="http://schemas.microsoft.com/office/powerpoint/2010/main" val="1229589964"/>
      </p:ext>
    </p:extLst>
  </p:cSld>
  <p:clrMapOvr>
    <a:masterClrMapping/>
  </p:clrMapOvr>
  <p:transition>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38206"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 Tutorials, Case Studies (cont.)</a:t>
            </a:r>
          </a:p>
        </p:txBody>
      </p:sp>
      <p:sp>
        <p:nvSpPr>
          <p:cNvPr id="7" name="Text Placeholder 2"/>
          <p:cNvSpPr txBox="1">
            <a:spLocks/>
          </p:cNvSpPr>
          <p:nvPr/>
        </p:nvSpPr>
        <p:spPr>
          <a:xfrm>
            <a:off x="609600" y="1295400"/>
            <a:ext cx="8528606"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marL="402336" lvl="1" indent="0">
              <a:buNone/>
            </a:pPr>
            <a:endParaRPr lang="en-US" sz="500" dirty="0">
              <a:latin typeface="Avenir Medium"/>
            </a:endParaRPr>
          </a:p>
          <a:p>
            <a:pPr lvl="1"/>
            <a:r>
              <a:rPr lang="en-US" sz="2000" dirty="0">
                <a:latin typeface="Avenir Medium"/>
              </a:rPr>
              <a:t>Random Forest Using R: Step by Step Tutorial</a:t>
            </a:r>
          </a:p>
          <a:p>
            <a:pPr marL="402336" lvl="1" indent="0">
              <a:buNone/>
            </a:pPr>
            <a:r>
              <a:rPr lang="en-US" sz="1600" dirty="0">
                <a:latin typeface="Avenir Medium"/>
                <a:hlinkClick r:id="rId2"/>
              </a:rPr>
              <a:t>http://dni-institute.in/blogs/random-forest-using-r-step-by-step-tutorial/</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Bagging and Random Forests</a:t>
            </a:r>
          </a:p>
          <a:p>
            <a:pPr marL="402336" lvl="1" indent="0">
              <a:buNone/>
            </a:pPr>
            <a:r>
              <a:rPr lang="en-US" sz="1600" dirty="0">
                <a:latin typeface="Avenir Medium"/>
                <a:hlinkClick r:id="rId3"/>
              </a:rPr>
              <a:t>http://www2.stat.duke.edu/~rcs46/lectures_2015/random-forest/randomforests.pdf</a:t>
            </a:r>
            <a:endParaRPr lang="en-US" sz="1600" dirty="0">
              <a:latin typeface="Avenir Medium"/>
            </a:endParaRPr>
          </a:p>
          <a:p>
            <a:pPr lvl="1"/>
            <a:r>
              <a:rPr lang="en-US" sz="2000" dirty="0">
                <a:latin typeface="Avenir Medium"/>
              </a:rPr>
              <a:t>Random Forests in R</a:t>
            </a:r>
          </a:p>
          <a:p>
            <a:pPr marL="402336" lvl="1" indent="0">
              <a:buNone/>
            </a:pPr>
            <a:r>
              <a:rPr lang="en-US" sz="1600" dirty="0">
                <a:latin typeface="Avenir Medium"/>
                <a:hlinkClick r:id="rId4"/>
              </a:rPr>
              <a:t>https://datascienceplus.com/random-forests-in-r/</a:t>
            </a:r>
            <a:endParaRPr lang="en-US" sz="1600" dirty="0">
              <a:latin typeface="Avenir Medium"/>
            </a:endParaRPr>
          </a:p>
          <a:p>
            <a:pPr marL="402336" lvl="1" indent="0">
              <a:buNone/>
            </a:pPr>
            <a:endParaRPr lang="en-US" sz="1600" dirty="0">
              <a:latin typeface="Avenir Medium"/>
            </a:endParaRPr>
          </a:p>
        </p:txBody>
      </p:sp>
    </p:spTree>
    <p:extLst>
      <p:ext uri="{BB962C8B-B14F-4D97-AF65-F5344CB8AC3E}">
        <p14:creationId xmlns:p14="http://schemas.microsoft.com/office/powerpoint/2010/main" val="3074553081"/>
      </p:ext>
    </p:extLst>
  </p:cSld>
  <p:clrMapOvr>
    <a:masterClrMapping/>
  </p:clrMapOvr>
  <p:transition>
    <p:rand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 Video Tutorials</a:t>
            </a:r>
          </a:p>
        </p:txBody>
      </p:sp>
      <p:sp>
        <p:nvSpPr>
          <p:cNvPr id="7" name="Text Placeholder 2"/>
          <p:cNvSpPr txBox="1">
            <a:spLocks/>
          </p:cNvSpPr>
          <p:nvPr/>
        </p:nvSpPr>
        <p:spPr>
          <a:xfrm>
            <a:off x="533400" y="1143000"/>
            <a:ext cx="8604806" cy="57150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err="1">
                <a:latin typeface="Avenir Medium"/>
              </a:rPr>
              <a:t>StatQuest</a:t>
            </a:r>
            <a:r>
              <a:rPr lang="en-US" sz="2000" dirty="0">
                <a:latin typeface="Avenir Medium"/>
              </a:rPr>
              <a:t>: Random Forests Part 1 - Building, Using and Evaluating</a:t>
            </a:r>
          </a:p>
          <a:p>
            <a:pPr marL="402336" lvl="1" indent="0">
              <a:buNone/>
            </a:pPr>
            <a:r>
              <a:rPr lang="en-US" sz="1600" dirty="0">
                <a:latin typeface="Avenir Medium"/>
                <a:hlinkClick r:id="rId2"/>
              </a:rPr>
              <a:t>https://www.youtube.com/watch?v=J4Wdy0Wc_xQ</a:t>
            </a:r>
            <a:endParaRPr lang="en-US" sz="2000" dirty="0">
              <a:latin typeface="Avenir Medium"/>
            </a:endParaRPr>
          </a:p>
          <a:p>
            <a:pPr lvl="1"/>
            <a:r>
              <a:rPr lang="en-US" sz="2000" dirty="0">
                <a:latin typeface="Avenir Medium"/>
              </a:rPr>
              <a:t>Random Forest - Fun and Easy Machine Learning</a:t>
            </a:r>
          </a:p>
          <a:p>
            <a:pPr marL="402336" lvl="1" indent="0">
              <a:buNone/>
            </a:pPr>
            <a:r>
              <a:rPr lang="en-US" sz="1600" dirty="0">
                <a:latin typeface="Avenir Medium"/>
                <a:hlinkClick r:id="rId3"/>
              </a:rPr>
              <a:t>https://www.youtube.com/watch?v=D_2LkhMJcfY&amp;t=365s</a:t>
            </a:r>
            <a:endParaRPr lang="en-US" sz="1600" dirty="0">
              <a:latin typeface="Avenir Medium"/>
            </a:endParaRPr>
          </a:p>
          <a:p>
            <a:pPr lvl="1"/>
            <a:endParaRPr lang="en-US" sz="500" dirty="0">
              <a:latin typeface="Avenir Medium"/>
            </a:endParaRPr>
          </a:p>
          <a:p>
            <a:pPr lvl="1"/>
            <a:r>
              <a:rPr lang="en-US" sz="2000" dirty="0">
                <a:latin typeface="Avenir Medium"/>
              </a:rPr>
              <a:t>Random Forests - The Math of Intelligence (Week 6)</a:t>
            </a:r>
          </a:p>
          <a:p>
            <a:pPr marL="402336" lvl="1" indent="0">
              <a:buNone/>
            </a:pPr>
            <a:r>
              <a:rPr lang="en-US" sz="1600" dirty="0">
                <a:latin typeface="Avenir Medium"/>
                <a:hlinkClick r:id="rId4"/>
              </a:rPr>
              <a:t>https://www.youtube.com/watch?v=QHOazyP-YlM&amp;t=156s</a:t>
            </a:r>
            <a:endParaRPr lang="en-US" sz="1600" dirty="0">
              <a:latin typeface="Avenir Medium"/>
            </a:endParaRPr>
          </a:p>
          <a:p>
            <a:pPr lvl="1"/>
            <a:endParaRPr lang="en-US" sz="500" dirty="0">
              <a:latin typeface="Avenir Medium"/>
            </a:endParaRPr>
          </a:p>
          <a:p>
            <a:pPr lvl="1"/>
            <a:r>
              <a:rPr lang="en-US" sz="2000" dirty="0">
                <a:latin typeface="Avenir Medium"/>
              </a:rPr>
              <a:t>Data Science - Part V - Decision Trees &amp; Random Forests</a:t>
            </a:r>
          </a:p>
          <a:p>
            <a:pPr marL="402336" lvl="1" indent="0">
              <a:buNone/>
            </a:pPr>
            <a:r>
              <a:rPr lang="en-US" sz="1600" dirty="0">
                <a:latin typeface="Avenir Medium"/>
                <a:hlinkClick r:id="rId5"/>
              </a:rPr>
              <a:t>https://www.youtube.com/watch?v=OByOgGXq76A&amp;t=2078s</a:t>
            </a:r>
            <a:endParaRPr lang="en-US" sz="1600" dirty="0">
              <a:latin typeface="Avenir Medium"/>
            </a:endParaRPr>
          </a:p>
          <a:p>
            <a:pPr lvl="1"/>
            <a:endParaRPr lang="en-US" sz="500" dirty="0">
              <a:latin typeface="Avenir Medium"/>
            </a:endParaRPr>
          </a:p>
          <a:p>
            <a:pPr lvl="1"/>
            <a:r>
              <a:rPr lang="en-US" sz="2000" dirty="0">
                <a:latin typeface="Avenir Medium"/>
              </a:rPr>
              <a:t>Bootstrapping, Bagging and Random Forests</a:t>
            </a:r>
            <a:endParaRPr lang="en-US" sz="500" dirty="0">
              <a:latin typeface="Avenir Medium"/>
            </a:endParaRPr>
          </a:p>
          <a:p>
            <a:pPr marL="402336" lvl="1" indent="0">
              <a:buNone/>
            </a:pPr>
            <a:r>
              <a:rPr lang="en-US" sz="1600" dirty="0">
                <a:latin typeface="Avenir Medium"/>
                <a:hlinkClick r:id="rId6"/>
              </a:rPr>
              <a:t>https://www.youtube.com/watch?v=3R0AW-vrPEw</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Random Forest Model Theory &amp; …</a:t>
            </a:r>
          </a:p>
          <a:p>
            <a:pPr marL="402336" lvl="1" indent="0">
              <a:buNone/>
            </a:pPr>
            <a:r>
              <a:rPr lang="en-US" sz="1600" dirty="0">
                <a:latin typeface="Avenir Medium"/>
                <a:hlinkClick r:id="rId7"/>
              </a:rPr>
              <a:t>https://www.youtube.com/watch?v=KtCwOggGwgQ</a:t>
            </a:r>
            <a:endParaRPr lang="en-US" sz="1600" dirty="0">
              <a:latin typeface="Avenir Medium"/>
            </a:endParaRPr>
          </a:p>
          <a:p>
            <a:pPr lvl="1"/>
            <a:endParaRPr lang="en-US" sz="500" dirty="0">
              <a:latin typeface="Avenir Medium"/>
            </a:endParaRPr>
          </a:p>
          <a:p>
            <a:pPr lvl="1"/>
            <a:r>
              <a:rPr lang="en-US" sz="2000" dirty="0">
                <a:latin typeface="Avenir Medium"/>
              </a:rPr>
              <a:t>Random Forest Tutorial …</a:t>
            </a:r>
          </a:p>
          <a:p>
            <a:pPr marL="402336" lvl="1" indent="0">
              <a:buNone/>
            </a:pPr>
            <a:r>
              <a:rPr lang="en-US" sz="1600" dirty="0">
                <a:latin typeface="Avenir Medium"/>
                <a:hlinkClick r:id="rId8"/>
              </a:rPr>
              <a:t>https://www.youtube.com/watch?v=gmmV4drPTS4&amp;t=3599s</a:t>
            </a: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500" dirty="0">
              <a:latin typeface="Avenir Medium"/>
            </a:endParaRPr>
          </a:p>
          <a:p>
            <a:pPr marL="402336" lvl="1" indent="0">
              <a:buNone/>
            </a:pPr>
            <a:endParaRPr lang="en-US" sz="2000" dirty="0">
              <a:latin typeface="Avenir Medium"/>
            </a:endParaRPr>
          </a:p>
        </p:txBody>
      </p:sp>
    </p:spTree>
    <p:extLst>
      <p:ext uri="{BB962C8B-B14F-4D97-AF65-F5344CB8AC3E}">
        <p14:creationId xmlns:p14="http://schemas.microsoft.com/office/powerpoint/2010/main" val="640510328"/>
      </p:ext>
    </p:extLst>
  </p:cSld>
  <p:clrMapOvr>
    <a:masterClrMapping/>
  </p:clrMapOvr>
  <p:transition>
    <p:rand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Versatile machine learning method capable of performing both regression and classification tasks. </a:t>
            </a:r>
          </a:p>
          <a:p>
            <a:pPr lvl="1"/>
            <a:r>
              <a:rPr lang="en-US" sz="2200" dirty="0">
                <a:latin typeface="Avenir Medium"/>
              </a:rPr>
              <a:t>It also:</a:t>
            </a:r>
          </a:p>
          <a:p>
            <a:pPr lvl="2"/>
            <a:r>
              <a:rPr lang="en-US" sz="2000" dirty="0">
                <a:latin typeface="Avenir Medium"/>
              </a:rPr>
              <a:t>undertakes dimensional reduction methods, </a:t>
            </a:r>
          </a:p>
          <a:p>
            <a:pPr lvl="2"/>
            <a:r>
              <a:rPr lang="en-US" sz="2000" dirty="0">
                <a:latin typeface="Avenir Medium"/>
              </a:rPr>
              <a:t>treats missing values, outlier values and other essential steps of data exploration, and does a fairly good job. </a:t>
            </a:r>
          </a:p>
          <a:p>
            <a:pPr lvl="1"/>
            <a:r>
              <a:rPr lang="en-US" sz="2200" dirty="0">
                <a:latin typeface="Avenir Medium"/>
              </a:rPr>
              <a:t>Type of ensemble learning method, where a group of weak models combine to form a powerful model. </a:t>
            </a:r>
          </a:p>
          <a:p>
            <a:pPr lvl="1"/>
            <a:r>
              <a:rPr lang="en-US" sz="2200" dirty="0">
                <a:latin typeface="Avenir Medium"/>
              </a:rPr>
              <a:t>In Random Forest, multiple trees are grown as opposed to a single tree in CART model. </a:t>
            </a:r>
          </a:p>
          <a:p>
            <a:pPr lvl="1"/>
            <a:r>
              <a:rPr lang="en-US" sz="2200" dirty="0">
                <a:latin typeface="Avenir Medium"/>
              </a:rPr>
              <a:t>To classify a new object based on attributes, each tree gives a classification and we say the tree “votes” for that class. The forest chooses the classification having the most votes (over all the trees in the forest) and in case of regression, it takes the average of outputs by different trees.</a:t>
            </a:r>
          </a:p>
          <a:p>
            <a:pPr lvl="1"/>
            <a:endParaRPr lang="en-US" sz="20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1661702817"/>
      </p:ext>
    </p:extLst>
  </p:cSld>
  <p:clrMapOvr>
    <a:masterClrMapping/>
  </p:clrMapOvr>
  <p:transition>
    <p:rand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Basic Algorithm</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endParaRPr lang="en-US" sz="22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
        <p:nvSpPr>
          <p:cNvPr id="6" name="Text Placeholder 2"/>
          <p:cNvSpPr txBox="1">
            <a:spLocks/>
          </p:cNvSpPr>
          <p:nvPr/>
        </p:nvSpPr>
        <p:spPr>
          <a:xfrm>
            <a:off x="304800" y="11430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Assume number of cases in the training set is N. Then, sample of these N cases is taken at random but </a:t>
            </a:r>
            <a:r>
              <a:rPr lang="en-US" sz="2200" i="1" dirty="0">
                <a:latin typeface="Avenir Medium"/>
              </a:rPr>
              <a:t>with replacement</a:t>
            </a:r>
            <a:r>
              <a:rPr lang="en-US" sz="2200" dirty="0">
                <a:latin typeface="Avenir Medium"/>
              </a:rPr>
              <a:t>. This sample will be the training set for growing the tree.</a:t>
            </a:r>
          </a:p>
          <a:p>
            <a:pPr lvl="1"/>
            <a:r>
              <a:rPr lang="en-US" sz="2200" dirty="0">
                <a:latin typeface="Avenir Medium"/>
              </a:rPr>
              <a:t>If there are M input variables, a number </a:t>
            </a:r>
            <a:r>
              <a:rPr lang="en-US" sz="2200" i="1" dirty="0">
                <a:latin typeface="Avenir Medium"/>
              </a:rPr>
              <a:t>m </a:t>
            </a:r>
            <a:r>
              <a:rPr lang="en-US" sz="2200" dirty="0">
                <a:latin typeface="Avenir Medium"/>
              </a:rPr>
              <a:t>&lt; M is specified such that at each node, </a:t>
            </a:r>
            <a:r>
              <a:rPr lang="en-US" sz="2200" i="1" dirty="0">
                <a:latin typeface="Avenir Medium"/>
              </a:rPr>
              <a:t>m</a:t>
            </a:r>
            <a:r>
              <a:rPr lang="en-US" sz="2200" dirty="0">
                <a:latin typeface="Avenir Medium"/>
              </a:rPr>
              <a:t> variables are selected at random out of the M. The best split on these </a:t>
            </a:r>
            <a:r>
              <a:rPr lang="en-US" sz="2200" i="1" dirty="0">
                <a:latin typeface="Avenir Medium"/>
              </a:rPr>
              <a:t>m</a:t>
            </a:r>
            <a:r>
              <a:rPr lang="en-US" sz="2200" dirty="0">
                <a:latin typeface="Avenir Medium"/>
              </a:rPr>
              <a:t> is used to split the node. The value of </a:t>
            </a:r>
            <a:r>
              <a:rPr lang="en-US" sz="2200" i="1" dirty="0">
                <a:latin typeface="Avenir Medium"/>
              </a:rPr>
              <a:t>m</a:t>
            </a:r>
            <a:r>
              <a:rPr lang="en-US" sz="2200" dirty="0">
                <a:latin typeface="Avenir Medium"/>
              </a:rPr>
              <a:t> is held constant while we grow the forest.</a:t>
            </a:r>
          </a:p>
          <a:p>
            <a:pPr lvl="1"/>
            <a:r>
              <a:rPr lang="en-US" sz="2200" dirty="0">
                <a:latin typeface="Avenir Medium"/>
              </a:rPr>
              <a:t>Similar to bagging, data is split randomly in many data sets; RF differs from bagging in using just a sample of a predictors (</a:t>
            </a:r>
            <a:r>
              <a:rPr lang="en-US" sz="2200" dirty="0" err="1">
                <a:latin typeface="Avenir Medium"/>
              </a:rPr>
              <a:t>sqrt</a:t>
            </a:r>
            <a:r>
              <a:rPr lang="en-US" sz="2200" dirty="0">
                <a:latin typeface="Avenir Medium"/>
              </a:rPr>
              <a:t>(M) for classification, M/3 for regression) when building each tree: this way the </a:t>
            </a:r>
            <a:r>
              <a:rPr lang="en-US" sz="2200" i="1" dirty="0">
                <a:latin typeface="Avenir Medium"/>
              </a:rPr>
              <a:t>trees will be </a:t>
            </a:r>
            <a:r>
              <a:rPr lang="en-US" sz="2200" i="1" dirty="0" err="1">
                <a:latin typeface="Avenir Medium"/>
              </a:rPr>
              <a:t>decorrelated</a:t>
            </a:r>
            <a:endParaRPr lang="en-US" sz="2200" i="1" dirty="0">
              <a:latin typeface="Avenir Medium"/>
            </a:endParaRPr>
          </a:p>
          <a:p>
            <a:pPr lvl="1"/>
            <a:r>
              <a:rPr lang="en-US" sz="2200" dirty="0">
                <a:latin typeface="Avenir Medium"/>
              </a:rPr>
              <a:t>Each tree is grown to the largest extent possible and  there is no pruning.</a:t>
            </a:r>
          </a:p>
          <a:p>
            <a:pPr lvl="1"/>
            <a:r>
              <a:rPr lang="en-US" sz="2200" dirty="0">
                <a:latin typeface="Avenir Medium"/>
              </a:rPr>
              <a:t>Predict new data by aggregating the predictions of the </a:t>
            </a:r>
            <a:r>
              <a:rPr lang="en-US" sz="2200" i="1" dirty="0" err="1">
                <a:latin typeface="Avenir Medium"/>
              </a:rPr>
              <a:t>ntree</a:t>
            </a:r>
            <a:r>
              <a:rPr lang="en-US" sz="2200" dirty="0">
                <a:latin typeface="Avenir Medium"/>
              </a:rPr>
              <a:t> trees (i.e., majority votes for classification, average for regression).</a:t>
            </a:r>
          </a:p>
        </p:txBody>
      </p:sp>
    </p:spTree>
    <p:extLst>
      <p:ext uri="{BB962C8B-B14F-4D97-AF65-F5344CB8AC3E}">
        <p14:creationId xmlns:p14="http://schemas.microsoft.com/office/powerpoint/2010/main" val="157421263"/>
      </p:ext>
    </p:extLst>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Advantages</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endParaRPr lang="en-US" sz="22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
        <p:nvSpPr>
          <p:cNvPr id="6" name="Text Placeholder 2"/>
          <p:cNvSpPr txBox="1">
            <a:spLocks/>
          </p:cNvSpPr>
          <p:nvPr/>
        </p:nvSpPr>
        <p:spPr>
          <a:xfrm>
            <a:off x="304800" y="11430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Can be used for both classification and regression problems</a:t>
            </a:r>
          </a:p>
          <a:p>
            <a:pPr lvl="1"/>
            <a:r>
              <a:rPr lang="en-US" sz="2200" dirty="0">
                <a:latin typeface="Avenir Medium"/>
              </a:rPr>
              <a:t>Handles large data set with higher dimensionality; identifies the most significant variables (dimensionality reduction methods); further, the model outputs </a:t>
            </a:r>
            <a:r>
              <a:rPr lang="en-US" sz="2200" b="1" dirty="0">
                <a:latin typeface="Avenir Medium"/>
              </a:rPr>
              <a:t>Importance of variable</a:t>
            </a:r>
            <a:endParaRPr lang="en-US" sz="2200" dirty="0">
              <a:latin typeface="Avenir Medium"/>
            </a:endParaRPr>
          </a:p>
          <a:p>
            <a:pPr lvl="1"/>
            <a:r>
              <a:rPr lang="en-US" sz="2200" dirty="0">
                <a:latin typeface="Avenir Medium"/>
              </a:rPr>
              <a:t>Deals satisfactory with (large proportion of) missing data</a:t>
            </a:r>
          </a:p>
          <a:p>
            <a:pPr lvl="1"/>
            <a:r>
              <a:rPr lang="en-US" sz="2200" dirty="0">
                <a:latin typeface="Avenir Medium"/>
              </a:rPr>
              <a:t>Balances errors in data sets where classes are imbalanced.</a:t>
            </a:r>
          </a:p>
          <a:p>
            <a:pPr lvl="1"/>
            <a:r>
              <a:rPr lang="en-US" sz="2200" dirty="0">
                <a:latin typeface="Avenir Medium"/>
              </a:rPr>
              <a:t>Can be successful for unsupervised clustering, data views and outlier detection.</a:t>
            </a:r>
          </a:p>
          <a:p>
            <a:pPr lvl="1"/>
            <a:r>
              <a:rPr lang="en-US" sz="2200" dirty="0">
                <a:latin typeface="Avenir Medium"/>
              </a:rPr>
              <a:t>RF uses bootstrap sampling (1/3 of the data is not used for training and can be used to testing) - </a:t>
            </a:r>
            <a:r>
              <a:rPr lang="en-US" sz="2200" i="1" dirty="0">
                <a:latin typeface="Avenir Medium"/>
              </a:rPr>
              <a:t>out of bag samples</a:t>
            </a:r>
            <a:r>
              <a:rPr lang="en-US" sz="2200" dirty="0">
                <a:latin typeface="Avenir Medium"/>
              </a:rPr>
              <a:t>; error estimated on these out of bag samples is known as </a:t>
            </a:r>
            <a:r>
              <a:rPr lang="en-US" sz="2200" i="1" dirty="0">
                <a:latin typeface="Avenir Medium"/>
              </a:rPr>
              <a:t>out of bag error</a:t>
            </a:r>
            <a:r>
              <a:rPr lang="en-US" sz="2200" dirty="0">
                <a:latin typeface="Avenir Medium"/>
              </a:rPr>
              <a:t>; out-of-bag estimate is as accurate as using a test set of the same size as the training set. Therefore, using the out-of-bag error estimate removes the need for a set aside the test set.</a:t>
            </a:r>
          </a:p>
        </p:txBody>
      </p:sp>
    </p:spTree>
    <p:extLst>
      <p:ext uri="{BB962C8B-B14F-4D97-AF65-F5344CB8AC3E}">
        <p14:creationId xmlns:p14="http://schemas.microsoft.com/office/powerpoint/2010/main" val="514514423"/>
      </p:ext>
    </p:extLst>
  </p:cSld>
  <p:clrMapOvr>
    <a:masterClrMapping/>
  </p:clrMapOvr>
  <p:transition>
    <p:rand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Disadvantages</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endParaRPr lang="en-US" sz="22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
        <p:nvSpPr>
          <p:cNvPr id="6" name="Text Placeholder 2"/>
          <p:cNvSpPr txBox="1">
            <a:spLocks/>
          </p:cNvSpPr>
          <p:nvPr/>
        </p:nvSpPr>
        <p:spPr>
          <a:xfrm>
            <a:off x="609600" y="1143000"/>
            <a:ext cx="8229600"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RF does a good job at classification but not as good as for regression problem as it does not give precise continuous nature predictions. </a:t>
            </a:r>
          </a:p>
          <a:p>
            <a:pPr lvl="1"/>
            <a:r>
              <a:rPr lang="en-US" sz="2200" dirty="0">
                <a:latin typeface="Avenir Medium"/>
              </a:rPr>
              <a:t>In case of regression, it doesn’t predict beyond the range in the training data, and that they may over-fit data sets that are particularly noisy.</a:t>
            </a:r>
          </a:p>
          <a:p>
            <a:pPr lvl="1"/>
            <a:r>
              <a:rPr lang="en-US" sz="2200" dirty="0">
                <a:latin typeface="Avenir Medium"/>
              </a:rPr>
              <a:t>RF is seen like a black box approach for statistical modelers – you have very little control on what the model does. You can at best – try different parameters and random seeds!</a:t>
            </a:r>
          </a:p>
        </p:txBody>
      </p:sp>
    </p:spTree>
    <p:extLst>
      <p:ext uri="{BB962C8B-B14F-4D97-AF65-F5344CB8AC3E}">
        <p14:creationId xmlns:p14="http://schemas.microsoft.com/office/powerpoint/2010/main" val="1497456676"/>
      </p:ext>
    </p:extLst>
  </p:cSld>
  <p:clrMapOvr>
    <a:masterClrMapping/>
  </p:clrMapOvr>
  <p:transition>
    <p:rand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in R</a:t>
            </a:r>
          </a:p>
        </p:txBody>
      </p:sp>
      <p:sp>
        <p:nvSpPr>
          <p:cNvPr id="7" name="Text Placeholder 2"/>
          <p:cNvSpPr txBox="1">
            <a:spLocks/>
          </p:cNvSpPr>
          <p:nvPr/>
        </p:nvSpPr>
        <p:spPr>
          <a:xfrm>
            <a:off x="304800" y="10668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Main package: </a:t>
            </a:r>
            <a:r>
              <a:rPr lang="en-US" sz="2400" b="1" dirty="0" err="1">
                <a:latin typeface="Avenir Medium"/>
              </a:rPr>
              <a:t>randomForest</a:t>
            </a:r>
            <a:endParaRPr lang="en-US" sz="2200" b="1" dirty="0">
              <a:latin typeface="Avenir Medium"/>
            </a:endParaRPr>
          </a:p>
          <a:p>
            <a:pPr lvl="1"/>
            <a:r>
              <a:rPr lang="en-US" sz="2200" dirty="0">
                <a:latin typeface="Avenir Medium"/>
              </a:rPr>
              <a:t>Alternate packages: </a:t>
            </a:r>
            <a:r>
              <a:rPr lang="en-US" sz="2000" i="1" dirty="0">
                <a:latin typeface="Avenir Medium"/>
              </a:rPr>
              <a:t>ranger</a:t>
            </a:r>
            <a:r>
              <a:rPr lang="en-US" sz="2000" dirty="0">
                <a:latin typeface="Avenir Medium"/>
              </a:rPr>
              <a:t> (much faster)</a:t>
            </a:r>
          </a:p>
        </p:txBody>
      </p:sp>
      <p:pic>
        <p:nvPicPr>
          <p:cNvPr id="6" name="Picture 5">
            <a:extLst>
              <a:ext uri="{FF2B5EF4-FFF2-40B4-BE49-F238E27FC236}">
                <a16:creationId xmlns:a16="http://schemas.microsoft.com/office/drawing/2014/main" id="{EFDD5654-67ED-1744-A68B-8A93DB4CF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4685016"/>
          </a:xfrm>
          <a:prstGeom prst="rect">
            <a:avLst/>
          </a:prstGeom>
        </p:spPr>
      </p:pic>
    </p:spTree>
    <p:extLst>
      <p:ext uri="{BB962C8B-B14F-4D97-AF65-F5344CB8AC3E}">
        <p14:creationId xmlns:p14="http://schemas.microsoft.com/office/powerpoint/2010/main" val="1643495280"/>
      </p:ext>
    </p:extLst>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Performance - Random Forests vs. Bagging </a:t>
            </a:r>
          </a:p>
        </p:txBody>
      </p:sp>
      <p:graphicFrame>
        <p:nvGraphicFramePr>
          <p:cNvPr id="3" name="Table 2"/>
          <p:cNvGraphicFramePr>
            <a:graphicFrameLocks noGrp="1"/>
          </p:cNvGraphicFramePr>
          <p:nvPr>
            <p:extLst>
              <p:ext uri="{D42A27DB-BD31-4B8C-83A1-F6EECF244321}">
                <p14:modId xmlns:p14="http://schemas.microsoft.com/office/powerpoint/2010/main" val="3152070716"/>
              </p:ext>
            </p:extLst>
          </p:nvPr>
        </p:nvGraphicFramePr>
        <p:xfrm>
          <a:off x="228600" y="2418453"/>
          <a:ext cx="8305798" cy="2793627"/>
        </p:xfrm>
        <a:graphic>
          <a:graphicData uri="http://schemas.openxmlformats.org/drawingml/2006/table">
            <a:tbl>
              <a:tblPr firstRow="1" bandRow="1">
                <a:tableStyleId>{5C22544A-7EE6-4342-B048-85BDC9FD1C3A}</a:tableStyleId>
              </a:tblPr>
              <a:tblGrid>
                <a:gridCol w="2687170">
                  <a:extLst>
                    <a:ext uri="{9D8B030D-6E8A-4147-A177-3AD203B41FA5}">
                      <a16:colId xmlns:a16="http://schemas.microsoft.com/office/drawing/2014/main" val="20000"/>
                    </a:ext>
                  </a:extLst>
                </a:gridCol>
                <a:gridCol w="2931458">
                  <a:extLst>
                    <a:ext uri="{9D8B030D-6E8A-4147-A177-3AD203B41FA5}">
                      <a16:colId xmlns:a16="http://schemas.microsoft.com/office/drawing/2014/main" val="4182144503"/>
                    </a:ext>
                  </a:extLst>
                </a:gridCol>
                <a:gridCol w="2687170">
                  <a:extLst>
                    <a:ext uri="{9D8B030D-6E8A-4147-A177-3AD203B41FA5}">
                      <a16:colId xmlns:a16="http://schemas.microsoft.com/office/drawing/2014/main" val="20001"/>
                    </a:ext>
                  </a:extLst>
                </a:gridCol>
              </a:tblGrid>
              <a:tr h="437949">
                <a:tc>
                  <a:txBody>
                    <a:bodyPr/>
                    <a:lstStyle/>
                    <a:p>
                      <a:r>
                        <a:rPr lang="en-US" dirty="0">
                          <a:latin typeface="American Typewriter" charset="0"/>
                          <a:ea typeface="American Typewriter" charset="0"/>
                          <a:cs typeface="American Typewriter" charset="0"/>
                        </a:rPr>
                        <a:t>Values for the Test Set</a:t>
                      </a:r>
                    </a:p>
                  </a:txBody>
                  <a:tcPr/>
                </a:tc>
                <a:tc>
                  <a:txBody>
                    <a:bodyPr/>
                    <a:lstStyle/>
                    <a:p>
                      <a:pPr algn="ctr"/>
                      <a:r>
                        <a:rPr lang="en-US" dirty="0">
                          <a:latin typeface="American Typewriter" charset="0"/>
                          <a:ea typeface="American Typewriter" charset="0"/>
                          <a:cs typeface="American Typewriter" charset="0"/>
                        </a:rPr>
                        <a:t>Bagging</a:t>
                      </a:r>
                    </a:p>
                  </a:txBody>
                  <a:tcPr/>
                </a:tc>
                <a:tc>
                  <a:txBody>
                    <a:bodyPr/>
                    <a:lstStyle/>
                    <a:p>
                      <a:pPr algn="ctr"/>
                      <a:r>
                        <a:rPr lang="en-US" dirty="0">
                          <a:latin typeface="American Typewriter" charset="0"/>
                          <a:ea typeface="American Typewriter" charset="0"/>
                          <a:cs typeface="American Typewriter" charset="0"/>
                        </a:rPr>
                        <a:t>Random Forests</a:t>
                      </a:r>
                    </a:p>
                  </a:txBody>
                  <a:tcPr/>
                </a:tc>
                <a:extLst>
                  <a:ext uri="{0D108BD9-81ED-4DB2-BD59-A6C34878D82A}">
                    <a16:rowId xmlns:a16="http://schemas.microsoft.com/office/drawing/2014/main" val="10000"/>
                  </a:ext>
                </a:extLst>
              </a:tr>
              <a:tr h="437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erican Typewriter" charset="0"/>
                          <a:ea typeface="American Typewriter" charset="0"/>
                          <a:cs typeface="American Typewriter" charset="0"/>
                        </a:rPr>
                        <a:t>Accuracy</a:t>
                      </a:r>
                    </a:p>
                    <a:p>
                      <a:endParaRPr lang="en-US" dirty="0">
                        <a:latin typeface="American Typewriter" charset="0"/>
                        <a:ea typeface="American Typewriter" charset="0"/>
                        <a:cs typeface="American Typewriter" charset="0"/>
                      </a:endParaRPr>
                    </a:p>
                  </a:txBody>
                  <a:tcPr/>
                </a:tc>
                <a:tc>
                  <a:txBody>
                    <a:bodyPr/>
                    <a:lstStyle/>
                    <a:p>
                      <a:pPr algn="ctr"/>
                      <a:r>
                        <a:rPr lang="en-US" sz="2400" b="1" dirty="0">
                          <a:latin typeface="American Typewriter" charset="0"/>
                          <a:ea typeface="American Typewriter" charset="0"/>
                          <a:cs typeface="American Typewriter" charset="0"/>
                        </a:rPr>
                        <a:t>0.79 </a:t>
                      </a:r>
                    </a:p>
                    <a:p>
                      <a:pPr algn="ctr"/>
                      <a:r>
                        <a:rPr lang="en-US" dirty="0">
                          <a:latin typeface="American Typewriter" charset="0"/>
                          <a:ea typeface="American Typewriter" charset="0"/>
                          <a:cs typeface="American Typewriter" charset="0"/>
                        </a:rPr>
                        <a:t>95%</a:t>
                      </a:r>
                      <a:r>
                        <a:rPr lang="en-US" baseline="0" dirty="0">
                          <a:latin typeface="American Typewriter" charset="0"/>
                          <a:ea typeface="American Typewriter" charset="0"/>
                          <a:cs typeface="American Typewriter" charset="0"/>
                        </a:rPr>
                        <a:t> CI: [</a:t>
                      </a:r>
                      <a:r>
                        <a:rPr lang="en-US" sz="1800" dirty="0">
                          <a:latin typeface="Avenir Medium"/>
                        </a:rPr>
                        <a:t>0.70, 0.86</a:t>
                      </a:r>
                      <a:r>
                        <a:rPr lang="en-US" baseline="0" dirty="0">
                          <a:latin typeface="American Typewriter" charset="0"/>
                          <a:ea typeface="American Typewriter" charset="0"/>
                          <a:cs typeface="American Typewriter" charset="0"/>
                        </a:rPr>
                        <a:t>]</a:t>
                      </a:r>
                      <a:endParaRPr lang="en-US" dirty="0">
                        <a:latin typeface="American Typewriter" charset="0"/>
                        <a:ea typeface="American Typewriter" charset="0"/>
                        <a:cs typeface="American Typewriter" charset="0"/>
                      </a:endParaRPr>
                    </a:p>
                  </a:txBody>
                  <a:tcPr/>
                </a:tc>
                <a:tc>
                  <a:txBody>
                    <a:bodyPr/>
                    <a:lstStyle/>
                    <a:p>
                      <a:pPr algn="ctr"/>
                      <a:r>
                        <a:rPr kumimoji="0" lang="en-US" sz="2400" b="1" kern="1200" dirty="0">
                          <a:solidFill>
                            <a:schemeClr val="dk1"/>
                          </a:solidFill>
                          <a:latin typeface="American Typewriter" charset="0"/>
                          <a:ea typeface="American Typewriter" charset="0"/>
                          <a:cs typeface="American Typewriter" charset="0"/>
                        </a:rPr>
                        <a:t>0.80</a:t>
                      </a:r>
                    </a:p>
                    <a:p>
                      <a:pPr marL="0" algn="ctr" rtl="0" eaLnBrk="1" latinLnBrk="0" hangingPunct="1"/>
                      <a:r>
                        <a:rPr lang="en-US" dirty="0">
                          <a:latin typeface="American Typewriter" charset="0"/>
                          <a:ea typeface="American Typewriter" charset="0"/>
                          <a:cs typeface="American Typewriter" charset="0"/>
                        </a:rPr>
                        <a:t>95%</a:t>
                      </a:r>
                      <a:r>
                        <a:rPr lang="en-US" baseline="0" dirty="0">
                          <a:latin typeface="American Typewriter" charset="0"/>
                          <a:ea typeface="American Typewriter" charset="0"/>
                          <a:cs typeface="American Typewriter" charset="0"/>
                        </a:rPr>
                        <a:t> CI: [</a:t>
                      </a:r>
                      <a:r>
                        <a:rPr kumimoji="0" lang="is-IS" kern="1200" dirty="0">
                          <a:solidFill>
                            <a:schemeClr val="dk1"/>
                          </a:solidFill>
                          <a:latin typeface="American Typewriter" charset="0"/>
                          <a:ea typeface="American Typewriter" charset="0"/>
                          <a:cs typeface="American Typewriter" charset="0"/>
                        </a:rPr>
                        <a:t>0.71, 0.87)]</a:t>
                      </a:r>
                      <a:endParaRPr kumimoji="0" lang="en-US" kern="1200" dirty="0">
                        <a:solidFill>
                          <a:schemeClr val="dk1"/>
                        </a:solidFill>
                        <a:latin typeface="American Typewriter" charset="0"/>
                        <a:ea typeface="American Typewriter" charset="0"/>
                        <a:cs typeface="American Typewriter" charset="0"/>
                      </a:endParaRPr>
                    </a:p>
                  </a:txBody>
                  <a:tcPr/>
                </a:tc>
                <a:extLst>
                  <a:ext uri="{0D108BD9-81ED-4DB2-BD59-A6C34878D82A}">
                    <a16:rowId xmlns:a16="http://schemas.microsoft.com/office/drawing/2014/main" val="184814410"/>
                  </a:ext>
                </a:extLst>
              </a:tr>
              <a:tr h="8379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erican Typewriter" charset="0"/>
                          <a:ea typeface="American Typewriter" charset="0"/>
                          <a:cs typeface="American Typewriter" charset="0"/>
                        </a:rPr>
                        <a:t>Kappa</a:t>
                      </a:r>
                    </a:p>
                    <a:p>
                      <a:endParaRPr lang="en-US" dirty="0">
                        <a:latin typeface="American Typewriter" charset="0"/>
                        <a:ea typeface="American Typewriter" charset="0"/>
                        <a:cs typeface="American Typewriter" charset="0"/>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dirty="0">
                          <a:latin typeface="Avenir Medium"/>
                        </a:rPr>
                        <a:t>0.57</a:t>
                      </a:r>
                    </a:p>
                  </a:txBody>
                  <a:tcPr/>
                </a:tc>
                <a:tc>
                  <a:txBody>
                    <a:bodyPr/>
                    <a:lstStyle/>
                    <a:p>
                      <a:pPr algn="ctr"/>
                      <a:r>
                        <a:rPr lang="en-US" dirty="0">
                          <a:latin typeface="American Typewriter" charset="0"/>
                          <a:ea typeface="American Typewriter" charset="0"/>
                          <a:cs typeface="American Typewriter" charset="0"/>
                        </a:rPr>
                        <a:t>0.59</a:t>
                      </a:r>
                    </a:p>
                  </a:txBody>
                  <a:tcPr/>
                </a:tc>
                <a:extLst>
                  <a:ext uri="{0D108BD9-81ED-4DB2-BD59-A6C34878D82A}">
                    <a16:rowId xmlns:a16="http://schemas.microsoft.com/office/drawing/2014/main" val="10001"/>
                  </a:ext>
                </a:extLst>
              </a:tr>
              <a:tr h="584047">
                <a:tc>
                  <a:txBody>
                    <a:bodyPr/>
                    <a:lstStyle/>
                    <a:p>
                      <a:r>
                        <a:rPr lang="en-US" dirty="0">
                          <a:latin typeface="American Typewriter" charset="0"/>
                          <a:ea typeface="American Typewriter" charset="0"/>
                          <a:cs typeface="American Typewriter" charset="0"/>
                        </a:rPr>
                        <a:t>AUC</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dirty="0">
                          <a:latin typeface="Avenir Medium"/>
                        </a:rPr>
                        <a:t>0.879</a:t>
                      </a:r>
                    </a:p>
                  </a:txBody>
                  <a:tcPr/>
                </a:tc>
                <a:tc>
                  <a:txBody>
                    <a:bodyPr/>
                    <a:lstStyle/>
                    <a:p>
                      <a:pPr algn="ctr"/>
                      <a:r>
                        <a:rPr lang="en-US" sz="2000" dirty="0">
                          <a:latin typeface="Avenir Medium"/>
                        </a:rPr>
                        <a:t>0.907</a:t>
                      </a:r>
                      <a:endParaRPr lang="en-US" sz="2000" dirty="0">
                        <a:latin typeface="American Typewriter" charset="0"/>
                        <a:ea typeface="American Typewriter" charset="0"/>
                        <a:cs typeface="American Typewriter"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90503246"/>
      </p:ext>
    </p:extLst>
  </p:cSld>
  <p:clrMapOvr>
    <a:masterClrMapping/>
  </p:clrMapOvr>
  <p:transition>
    <p:random/>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ROC Comparison – RF vs Bagging vs CT</a:t>
            </a:r>
          </a:p>
        </p:txBody>
      </p:sp>
      <p:pic>
        <p:nvPicPr>
          <p:cNvPr id="5" name="Picture 4">
            <a:extLst>
              <a:ext uri="{FF2B5EF4-FFF2-40B4-BE49-F238E27FC236}">
                <a16:creationId xmlns:a16="http://schemas.microsoft.com/office/drawing/2014/main" id="{713ADF5A-8016-DB42-9269-292AD853F4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990599"/>
            <a:ext cx="5105400" cy="5830427"/>
          </a:xfrm>
          <a:prstGeom prst="rect">
            <a:avLst/>
          </a:prstGeom>
        </p:spPr>
      </p:pic>
    </p:spTree>
    <p:extLst>
      <p:ext uri="{BB962C8B-B14F-4D97-AF65-F5344CB8AC3E}">
        <p14:creationId xmlns:p14="http://schemas.microsoft.com/office/powerpoint/2010/main" val="4047475981"/>
      </p:ext>
    </p:extLst>
  </p:cSld>
  <p:clrMapOvr>
    <a:masterClrMapping/>
  </p:clrMapOvr>
  <p:transition>
    <p:random/>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vs. Bagging– Heart Data Set</a:t>
            </a:r>
          </a:p>
        </p:txBody>
      </p:sp>
      <p:pic>
        <p:nvPicPr>
          <p:cNvPr id="4" name="Picture 3">
            <a:extLst>
              <a:ext uri="{FF2B5EF4-FFF2-40B4-BE49-F238E27FC236}">
                <a16:creationId xmlns:a16="http://schemas.microsoft.com/office/drawing/2014/main" id="{F610C573-850E-2943-81B1-CF409B61F9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1851"/>
            <a:ext cx="9144000" cy="4424149"/>
          </a:xfrm>
          <a:prstGeom prst="rect">
            <a:avLst/>
          </a:prstGeom>
        </p:spPr>
      </p:pic>
    </p:spTree>
    <p:extLst>
      <p:ext uri="{BB962C8B-B14F-4D97-AF65-F5344CB8AC3E}">
        <p14:creationId xmlns:p14="http://schemas.microsoft.com/office/powerpoint/2010/main" val="4273281116"/>
      </p:ext>
    </p:extLst>
  </p:cSld>
  <p:clrMapOvr>
    <a:masterClrMapping/>
  </p:clrMapOvr>
  <p:transition>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Classification and Regression Trees (CART) – Video Tutorials (cont.)</a:t>
            </a:r>
          </a:p>
        </p:txBody>
      </p:sp>
      <p:sp>
        <p:nvSpPr>
          <p:cNvPr id="7" name="Text Placeholder 2"/>
          <p:cNvSpPr txBox="1">
            <a:spLocks/>
          </p:cNvSpPr>
          <p:nvPr/>
        </p:nvSpPr>
        <p:spPr>
          <a:xfrm>
            <a:off x="533400" y="1295400"/>
            <a:ext cx="8604806"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err="1">
                <a:latin typeface="Avenir Medium"/>
              </a:rPr>
              <a:t>entropyAndGain</a:t>
            </a:r>
            <a:endParaRPr lang="en-US" sz="2000" dirty="0">
              <a:latin typeface="Avenir Medium"/>
            </a:endParaRPr>
          </a:p>
          <a:p>
            <a:pPr marL="402336" lvl="1" indent="0">
              <a:buNone/>
            </a:pPr>
            <a:r>
              <a:rPr lang="en-US" sz="1600" dirty="0">
                <a:latin typeface="Avenir Medium"/>
                <a:hlinkClick r:id="rId2"/>
              </a:rPr>
              <a:t>https://www.youtube.com/watch?v=eLlYSpVjH94</a:t>
            </a:r>
            <a:endParaRPr lang="en-US" sz="1600" dirty="0">
              <a:latin typeface="Avenir Medium"/>
            </a:endParaRPr>
          </a:p>
          <a:p>
            <a:pPr lvl="1"/>
            <a:endParaRPr lang="en-US" sz="500" dirty="0">
              <a:latin typeface="Avenir Medium"/>
            </a:endParaRPr>
          </a:p>
          <a:p>
            <a:pPr lvl="1"/>
            <a:r>
              <a:rPr lang="en-US" sz="2000" dirty="0">
                <a:latin typeface="Avenir Medium"/>
              </a:rPr>
              <a:t>Let’s Write a Decision Tree Classifier from Scratch - Machine Learning Recipes #8</a:t>
            </a:r>
          </a:p>
          <a:p>
            <a:pPr marL="402336" lvl="1" indent="0">
              <a:buNone/>
            </a:pPr>
            <a:r>
              <a:rPr lang="en-US" sz="1600" dirty="0">
                <a:latin typeface="Avenir Medium"/>
                <a:hlinkClick r:id="rId3"/>
              </a:rPr>
              <a:t>https://www.youtube.com/watch?v=LDRbO9a6XPU&amp;t=270s</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Decision Tree Algorithm &amp; Analysis | Machine Learning Algorithm | Data Science Training | </a:t>
            </a:r>
            <a:r>
              <a:rPr lang="en-US" sz="2000" dirty="0" err="1">
                <a:latin typeface="Avenir Medium"/>
              </a:rPr>
              <a:t>Edureka</a:t>
            </a:r>
            <a:endParaRPr lang="en-US" sz="2000" dirty="0">
              <a:latin typeface="Avenir Medium"/>
            </a:endParaRPr>
          </a:p>
          <a:p>
            <a:pPr marL="402336" lvl="1" indent="0">
              <a:buNone/>
            </a:pPr>
            <a:r>
              <a:rPr lang="en-US" sz="1600" dirty="0">
                <a:latin typeface="Avenir Medium"/>
                <a:hlinkClick r:id="rId4"/>
              </a:rPr>
              <a:t>https://www.youtube.com/watch?v=opQ49Xr748k</a:t>
            </a:r>
            <a:endParaRPr lang="en-US" sz="1600" dirty="0">
              <a:latin typeface="Avenir Medium"/>
            </a:endParaRPr>
          </a:p>
          <a:p>
            <a:pPr lvl="1"/>
            <a:endParaRPr lang="en-US" sz="500" dirty="0">
              <a:latin typeface="Avenir Medium"/>
            </a:endParaRPr>
          </a:p>
          <a:p>
            <a:pPr lvl="1"/>
            <a:r>
              <a:rPr lang="en-US" sz="2000" dirty="0">
                <a:latin typeface="Avenir Medium"/>
              </a:rPr>
              <a:t>DSO 530: Decision Trees in R (Classification)</a:t>
            </a:r>
          </a:p>
          <a:p>
            <a:pPr marL="402336" lvl="1" indent="0">
              <a:buNone/>
            </a:pPr>
            <a:r>
              <a:rPr lang="en-US" sz="1600" dirty="0">
                <a:latin typeface="Avenir Medium"/>
                <a:hlinkClick r:id="rId5"/>
              </a:rPr>
              <a:t>https://www.youtube.com/watch?v=GOJN9SKl_OE&amp;t=793s</a:t>
            </a:r>
            <a:endParaRPr lang="en-US" sz="1600" dirty="0">
              <a:latin typeface="Avenir Medium"/>
            </a:endParaRPr>
          </a:p>
          <a:p>
            <a:pPr lvl="1"/>
            <a:endParaRPr lang="en-US" sz="500" dirty="0">
              <a:latin typeface="Avenir Medium"/>
            </a:endParaRPr>
          </a:p>
          <a:p>
            <a:pPr lvl="1"/>
            <a:r>
              <a:rPr lang="en-US" sz="2000" dirty="0">
                <a:latin typeface="Avenir Medium"/>
              </a:rPr>
              <a:t>R - Regression Trees – CART</a:t>
            </a:r>
          </a:p>
          <a:p>
            <a:pPr marL="402336" lvl="1" indent="0">
              <a:buNone/>
            </a:pPr>
            <a:r>
              <a:rPr lang="en-US" sz="1600" dirty="0">
                <a:latin typeface="Avenir Medium"/>
                <a:hlinkClick r:id="rId6"/>
              </a:rPr>
              <a:t>https://www.youtube.com/watch?v=MoBw5PiW56k</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R - Classification Trees (part 2 using </a:t>
            </a:r>
            <a:r>
              <a:rPr lang="en-US" sz="2000" dirty="0" err="1">
                <a:latin typeface="Avenir Medium"/>
              </a:rPr>
              <a:t>rpart</a:t>
            </a:r>
            <a:r>
              <a:rPr lang="en-US" sz="2000" dirty="0">
                <a:latin typeface="Avenir Medium"/>
              </a:rPr>
              <a:t>)</a:t>
            </a:r>
          </a:p>
          <a:p>
            <a:pPr marL="402336" lvl="1" indent="0">
              <a:buNone/>
            </a:pPr>
            <a:r>
              <a:rPr lang="en-US" sz="1600" dirty="0">
                <a:latin typeface="Avenir Medium"/>
                <a:hlinkClick r:id="rId7"/>
              </a:rPr>
              <a:t>https://www.youtube.com/watch?v=XLNsl1Da5MA&amp;t=881s</a:t>
            </a:r>
            <a:endParaRPr lang="en-US" sz="1600" dirty="0">
              <a:latin typeface="Avenir Medium"/>
            </a:endParaRPr>
          </a:p>
          <a:p>
            <a:pPr marL="402336" lvl="1" indent="0">
              <a:buNone/>
            </a:pPr>
            <a:endParaRPr lang="en-US" sz="2000" dirty="0">
              <a:latin typeface="Avenir Medium"/>
            </a:endParaRPr>
          </a:p>
        </p:txBody>
      </p:sp>
    </p:spTree>
    <p:extLst>
      <p:ext uri="{BB962C8B-B14F-4D97-AF65-F5344CB8AC3E}">
        <p14:creationId xmlns:p14="http://schemas.microsoft.com/office/powerpoint/2010/main" val="1928110779"/>
      </p:ext>
    </p:extLst>
  </p:cSld>
  <p:clrMapOvr>
    <a:masterClrMapping/>
  </p:clrMapOvr>
  <p:transition>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Analyzing Random Forests with Package `</a:t>
            </a:r>
            <a:r>
              <a:rPr lang="en-US" dirty="0" err="1">
                <a:effectLst/>
              </a:rPr>
              <a:t>randomForestExplainer</a:t>
            </a:r>
            <a:r>
              <a:rPr lang="en-US" dirty="0">
                <a:effectLst/>
              </a:rPr>
              <a:t>`</a:t>
            </a:r>
            <a:br>
              <a:rPr lang="en-US" dirty="0">
                <a:effectLst/>
              </a:rPr>
            </a:br>
            <a:endParaRPr lang="en-US"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 name="Text Placeholder 2"/>
          <p:cNvSpPr txBox="1">
            <a:spLocks/>
          </p:cNvSpPr>
          <p:nvPr/>
        </p:nvSpPr>
        <p:spPr>
          <a:xfrm>
            <a:off x="304800" y="1447800"/>
            <a:ext cx="8840804" cy="53340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Link: </a:t>
            </a:r>
          </a:p>
          <a:p>
            <a:pPr marL="402336" lvl="1" indent="0">
              <a:buNone/>
            </a:pPr>
            <a:r>
              <a:rPr lang="en-US" sz="1600" dirty="0">
                <a:latin typeface="Avenir Medium"/>
                <a:hlinkClick r:id="rId2"/>
              </a:rPr>
              <a:t>https://rawgit.com/MI2DataLab/randomForestExplainer/master/inst/doc/randomForestExplainer.html</a:t>
            </a:r>
            <a:endParaRPr lang="en-US" sz="1600" dirty="0">
              <a:latin typeface="Avenir Medium"/>
            </a:endParaRPr>
          </a:p>
          <a:p>
            <a:pPr lvl="1"/>
            <a:endParaRPr lang="en-US" sz="2200" dirty="0">
              <a:latin typeface="Avenir Medium"/>
            </a:endParaRPr>
          </a:p>
          <a:p>
            <a:pPr lvl="1"/>
            <a:r>
              <a:rPr lang="en-US" sz="2200" dirty="0">
                <a:latin typeface="Avenir Medium"/>
              </a:rPr>
              <a:t>Main features:</a:t>
            </a:r>
          </a:p>
          <a:p>
            <a:pPr lvl="2"/>
            <a:r>
              <a:rPr lang="en-US" sz="2000" dirty="0">
                <a:latin typeface="Avenir Medium"/>
              </a:rPr>
              <a:t>Distribution of minimal depth</a:t>
            </a:r>
          </a:p>
          <a:p>
            <a:pPr lvl="2"/>
            <a:r>
              <a:rPr lang="en-US" sz="2000" dirty="0">
                <a:latin typeface="Avenir Medium"/>
              </a:rPr>
              <a:t>Various variable importance measures</a:t>
            </a:r>
          </a:p>
          <a:p>
            <a:pPr lvl="3"/>
            <a:r>
              <a:rPr lang="en-US" sz="1600" dirty="0">
                <a:latin typeface="Avenir Medium"/>
              </a:rPr>
              <a:t>Multi-way importance plot</a:t>
            </a:r>
          </a:p>
          <a:p>
            <a:pPr lvl="3"/>
            <a:r>
              <a:rPr lang="en-US" sz="1600" dirty="0">
                <a:latin typeface="Avenir Medium"/>
              </a:rPr>
              <a:t>Compare measures using </a:t>
            </a:r>
            <a:r>
              <a:rPr lang="en-US" sz="1600" dirty="0" err="1">
                <a:latin typeface="Avenir Medium"/>
              </a:rPr>
              <a:t>ggpairs</a:t>
            </a:r>
            <a:endParaRPr lang="en-US" sz="1600" dirty="0">
              <a:latin typeface="Avenir Medium"/>
            </a:endParaRPr>
          </a:p>
          <a:p>
            <a:pPr lvl="3"/>
            <a:r>
              <a:rPr lang="en-US" sz="1600" dirty="0">
                <a:latin typeface="Avenir Medium"/>
              </a:rPr>
              <a:t>Compare different rankings</a:t>
            </a:r>
          </a:p>
          <a:p>
            <a:pPr lvl="2"/>
            <a:r>
              <a:rPr lang="en-US" sz="2000" dirty="0">
                <a:latin typeface="Avenir Medium"/>
              </a:rPr>
              <a:t>Variable interactions</a:t>
            </a:r>
          </a:p>
          <a:p>
            <a:pPr lvl="2"/>
            <a:r>
              <a:rPr lang="en-US" sz="2000" dirty="0">
                <a:latin typeface="Avenir Medium"/>
              </a:rPr>
              <a:t>Explain the forest</a:t>
            </a:r>
          </a:p>
        </p:txBody>
      </p:sp>
    </p:spTree>
    <p:extLst>
      <p:ext uri="{BB962C8B-B14F-4D97-AF65-F5344CB8AC3E}">
        <p14:creationId xmlns:p14="http://schemas.microsoft.com/office/powerpoint/2010/main" val="847217835"/>
      </p:ext>
    </p:extLst>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38206"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Boosting – Tutorials, Case Studies</a:t>
            </a:r>
          </a:p>
        </p:txBody>
      </p:sp>
      <p:sp>
        <p:nvSpPr>
          <p:cNvPr id="7" name="Text Placeholder 2"/>
          <p:cNvSpPr txBox="1">
            <a:spLocks/>
          </p:cNvSpPr>
          <p:nvPr/>
        </p:nvSpPr>
        <p:spPr>
          <a:xfrm>
            <a:off x="533400" y="1143000"/>
            <a:ext cx="8604806" cy="57150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Bagging, Random Forests, Boosting</a:t>
            </a:r>
          </a:p>
          <a:p>
            <a:pPr marL="402336" lvl="1" indent="0">
              <a:buNone/>
            </a:pPr>
            <a:r>
              <a:rPr lang="en-US" sz="1600" dirty="0">
                <a:latin typeface="Avenir Medium"/>
                <a:hlinkClick r:id="rId2"/>
              </a:rPr>
              <a:t>http://www.rmdk.ca/boosting_forests_bagging.html</a:t>
            </a:r>
            <a:endParaRPr lang="en-US" sz="500" dirty="0">
              <a:latin typeface="Avenir Medium"/>
            </a:endParaRPr>
          </a:p>
          <a:p>
            <a:pPr lvl="1"/>
            <a:endParaRPr lang="en-US" sz="500" dirty="0">
              <a:latin typeface="Avenir Medium"/>
            </a:endParaRPr>
          </a:p>
          <a:p>
            <a:pPr lvl="1"/>
            <a:r>
              <a:rPr lang="en-US" sz="2000" dirty="0">
                <a:latin typeface="Avenir Medium"/>
              </a:rPr>
              <a:t>How to build Ensemble Models in machine learning? (with R code)</a:t>
            </a:r>
          </a:p>
          <a:p>
            <a:pPr marL="402336" lvl="1" indent="0">
              <a:buNone/>
            </a:pPr>
            <a:r>
              <a:rPr lang="en-US" sz="1600" dirty="0">
                <a:latin typeface="Avenir Medium"/>
                <a:hlinkClick r:id="rId3"/>
              </a:rPr>
              <a:t>https://www.analyticsvidhya.com/blog/2017/02/introduction-to-ensembling-along-with-implementation-in-r/</a:t>
            </a:r>
            <a:endParaRPr lang="en-US" sz="1600" dirty="0">
              <a:latin typeface="Avenir Medium"/>
            </a:endParaRPr>
          </a:p>
          <a:p>
            <a:pPr lvl="1"/>
            <a:endParaRPr lang="en-US" sz="500" dirty="0">
              <a:latin typeface="Avenir Medium"/>
            </a:endParaRPr>
          </a:p>
          <a:p>
            <a:pPr lvl="1"/>
            <a:r>
              <a:rPr lang="en-US" sz="2000" dirty="0">
                <a:latin typeface="Avenir Medium"/>
              </a:rPr>
              <a:t>Gradient Boosting With Random Forest Classification in R</a:t>
            </a:r>
          </a:p>
          <a:p>
            <a:pPr marL="402336" lvl="1" indent="0">
              <a:buNone/>
            </a:pPr>
            <a:r>
              <a:rPr lang="en-US" sz="1600" dirty="0">
                <a:latin typeface="Avenir Medium"/>
                <a:hlinkClick r:id="rId4"/>
              </a:rPr>
              <a:t>https://educationalresearchtechniques.com/2017/05/29/gradient-boosting-with-random-forest-classification-in-r/</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Gradient boosting in R</a:t>
            </a:r>
          </a:p>
          <a:p>
            <a:pPr marL="402336" lvl="1" indent="0">
              <a:buNone/>
            </a:pPr>
            <a:r>
              <a:rPr lang="en-US" sz="1600" dirty="0">
                <a:latin typeface="Avenir Medium"/>
                <a:hlinkClick r:id="rId5"/>
              </a:rPr>
              <a:t>https://datascienceplus.com/gradient-boosting-in-r/</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Gradient Boosting Machine (GBM) Tutorial</a:t>
            </a:r>
          </a:p>
          <a:p>
            <a:pPr marL="402336" lvl="1" indent="0">
              <a:buNone/>
            </a:pPr>
            <a:r>
              <a:rPr lang="en-US" sz="1600" dirty="0">
                <a:latin typeface="Avenir Medium"/>
              </a:rPr>
              <a:t>http://</a:t>
            </a:r>
            <a:r>
              <a:rPr lang="en-US" sz="1600" dirty="0" err="1">
                <a:latin typeface="Avenir Medium"/>
              </a:rPr>
              <a:t>allstate</a:t>
            </a:r>
            <a:r>
              <a:rPr lang="en-US" sz="1600" dirty="0">
                <a:latin typeface="Avenir Medium"/>
              </a:rPr>
              <a:t>-university-</a:t>
            </a:r>
            <a:r>
              <a:rPr lang="en-US" sz="1600" dirty="0" err="1">
                <a:latin typeface="Avenir Medium"/>
              </a:rPr>
              <a:t>hackathons.github.io</a:t>
            </a:r>
            <a:r>
              <a:rPr lang="en-US" sz="1600" dirty="0">
                <a:latin typeface="Avenir Medium"/>
              </a:rPr>
              <a:t>/PredictionChallenge2016/GBM</a:t>
            </a:r>
          </a:p>
          <a:p>
            <a:pPr lvl="1"/>
            <a:endParaRPr lang="en-US" sz="500" dirty="0">
              <a:latin typeface="Avenir Medium"/>
            </a:endParaRPr>
          </a:p>
          <a:p>
            <a:pPr lvl="1"/>
            <a:r>
              <a:rPr lang="en-US" sz="2000" dirty="0">
                <a:latin typeface="Avenir Medium"/>
              </a:rPr>
              <a:t>Gradient Boosting Machines</a:t>
            </a:r>
          </a:p>
          <a:p>
            <a:pPr marL="402336" lvl="1" indent="0">
              <a:buNone/>
            </a:pPr>
            <a:r>
              <a:rPr lang="en-US" sz="1600" dirty="0">
                <a:latin typeface="Avenir Medium"/>
                <a:hlinkClick r:id="rId6"/>
              </a:rPr>
              <a:t>https://github.com/ledell/useR-machine-learning-tutorial/blob/master/gradient-boosting-machines.Rmd</a:t>
            </a:r>
            <a:endParaRPr lang="en-US" sz="1600" dirty="0">
              <a:latin typeface="Avenir Medium"/>
            </a:endParaRPr>
          </a:p>
          <a:p>
            <a:pPr marL="402336" lvl="1" indent="0">
              <a:buNone/>
            </a:pPr>
            <a:endParaRPr lang="en-US" sz="1600" dirty="0">
              <a:latin typeface="Avenir Medium"/>
            </a:endParaRPr>
          </a:p>
          <a:p>
            <a:pPr marL="402336" lvl="1" indent="0">
              <a:buNone/>
            </a:pPr>
            <a:endParaRPr lang="en-US" sz="500" dirty="0">
              <a:latin typeface="Avenir Medium"/>
            </a:endParaRPr>
          </a:p>
        </p:txBody>
      </p:sp>
    </p:spTree>
    <p:extLst>
      <p:ext uri="{BB962C8B-B14F-4D97-AF65-F5344CB8AC3E}">
        <p14:creationId xmlns:p14="http://schemas.microsoft.com/office/powerpoint/2010/main" val="2081606566"/>
      </p:ext>
    </p:extLst>
  </p:cSld>
  <p:clrMapOvr>
    <a:masterClrMapping/>
  </p:clrMapOvr>
  <p:transition>
    <p:random/>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38206"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Boosting – Tutorials, Case Studies (cont.)</a:t>
            </a:r>
          </a:p>
        </p:txBody>
      </p:sp>
      <p:sp>
        <p:nvSpPr>
          <p:cNvPr id="7" name="Text Placeholder 2"/>
          <p:cNvSpPr txBox="1">
            <a:spLocks/>
          </p:cNvSpPr>
          <p:nvPr/>
        </p:nvSpPr>
        <p:spPr>
          <a:xfrm>
            <a:off x="533400" y="1143000"/>
            <a:ext cx="8604806" cy="57150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marL="402336" lvl="1" indent="0">
              <a:buNone/>
            </a:pPr>
            <a:endParaRPr lang="en-US" sz="500" dirty="0">
              <a:latin typeface="Avenir Medium"/>
            </a:endParaRPr>
          </a:p>
          <a:p>
            <a:pPr lvl="1"/>
            <a:r>
              <a:rPr lang="en-US" sz="2000" dirty="0">
                <a:latin typeface="Avenir Medium"/>
              </a:rPr>
              <a:t>Understand your dataset with </a:t>
            </a:r>
            <a:r>
              <a:rPr lang="en-US" sz="2000" dirty="0" err="1">
                <a:latin typeface="Avenir Medium"/>
              </a:rPr>
              <a:t>XGBoost</a:t>
            </a:r>
            <a:endParaRPr lang="en-US" sz="2000" dirty="0">
              <a:latin typeface="Avenir Medium"/>
            </a:endParaRPr>
          </a:p>
          <a:p>
            <a:pPr marL="402336" lvl="1" indent="0">
              <a:buNone/>
            </a:pPr>
            <a:r>
              <a:rPr lang="en-US" sz="1600" dirty="0">
                <a:latin typeface="Avenir Medium"/>
                <a:hlinkClick r:id="rId2"/>
              </a:rPr>
              <a:t>https://cran.r-project.org/web/packages/xgboost/vignettes/discoverYourData.html</a:t>
            </a:r>
            <a:endParaRPr lang="en-US" sz="1600" dirty="0">
              <a:latin typeface="Avenir Medium"/>
            </a:endParaRPr>
          </a:p>
          <a:p>
            <a:pPr marL="402336" lvl="1" indent="0">
              <a:buNone/>
            </a:pPr>
            <a:endParaRPr lang="en-US" sz="1600" dirty="0">
              <a:latin typeface="Avenir Medium"/>
            </a:endParaRPr>
          </a:p>
          <a:p>
            <a:pPr lvl="1"/>
            <a:r>
              <a:rPr lang="en-US" sz="2000" dirty="0" err="1">
                <a:latin typeface="Avenir Medium"/>
              </a:rPr>
              <a:t>XGBoost</a:t>
            </a:r>
            <a:r>
              <a:rPr lang="en-US" sz="2000" dirty="0">
                <a:latin typeface="Avenir Medium"/>
              </a:rPr>
              <a:t> R Tutorial</a:t>
            </a:r>
          </a:p>
          <a:p>
            <a:pPr marL="402336" lvl="1" indent="0">
              <a:buNone/>
            </a:pPr>
            <a:r>
              <a:rPr lang="en-US" sz="1600" dirty="0">
                <a:latin typeface="Avenir Medium"/>
                <a:hlinkClick r:id="rId3"/>
              </a:rPr>
              <a:t>http://xgboost.readthedocs.io/en/latest/R-package/xgboostPresentation.html</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Extreme Gradient Boosting in R</a:t>
            </a:r>
          </a:p>
          <a:p>
            <a:pPr marL="402336" lvl="1" indent="0">
              <a:buNone/>
            </a:pPr>
            <a:r>
              <a:rPr lang="en-US" sz="1600" dirty="0">
                <a:latin typeface="Avenir Medium"/>
                <a:hlinkClick r:id="rId4"/>
              </a:rPr>
              <a:t>https://rpubs.com/hariteja/xgb</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Beginners Tutorial on </a:t>
            </a:r>
            <a:r>
              <a:rPr lang="en-US" sz="2000" dirty="0" err="1">
                <a:latin typeface="Avenir Medium"/>
              </a:rPr>
              <a:t>XGBoost</a:t>
            </a:r>
            <a:r>
              <a:rPr lang="en-US" sz="2000" dirty="0">
                <a:latin typeface="Avenir Medium"/>
              </a:rPr>
              <a:t> and Parameter Tuning in R</a:t>
            </a:r>
          </a:p>
          <a:p>
            <a:pPr marL="402336" lvl="1" indent="0">
              <a:buNone/>
            </a:pPr>
            <a:r>
              <a:rPr lang="en-US" sz="1600" dirty="0">
                <a:latin typeface="Avenir Medium"/>
                <a:hlinkClick r:id="rId5"/>
              </a:rPr>
              <a:t>https://www.hackerearth.com/practice/machine-learning/machine-learning-algorithms/beginners-tutorial-on-xgboost-parameter-tuning-r/tutorial/</a:t>
            </a: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500" dirty="0">
              <a:latin typeface="Avenir Medium"/>
            </a:endParaRPr>
          </a:p>
        </p:txBody>
      </p:sp>
    </p:spTree>
    <p:extLst>
      <p:ext uri="{BB962C8B-B14F-4D97-AF65-F5344CB8AC3E}">
        <p14:creationId xmlns:p14="http://schemas.microsoft.com/office/powerpoint/2010/main" val="359558312"/>
      </p:ext>
    </p:extLst>
  </p:cSld>
  <p:clrMapOvr>
    <a:masterClrMapping/>
  </p:clrMapOvr>
  <p:transition>
    <p:random/>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Boosting – Video Tutorials</a:t>
            </a:r>
          </a:p>
        </p:txBody>
      </p:sp>
      <p:sp>
        <p:nvSpPr>
          <p:cNvPr id="7" name="Text Placeholder 2"/>
          <p:cNvSpPr txBox="1">
            <a:spLocks/>
          </p:cNvSpPr>
          <p:nvPr/>
        </p:nvSpPr>
        <p:spPr>
          <a:xfrm>
            <a:off x="533400" y="1295400"/>
            <a:ext cx="8604806"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Trevor Hastie - Gradient Boosting Machine Learning</a:t>
            </a:r>
          </a:p>
          <a:p>
            <a:pPr marL="402336" lvl="1" indent="0">
              <a:buNone/>
            </a:pPr>
            <a:r>
              <a:rPr lang="en-US" sz="1600" dirty="0">
                <a:latin typeface="Avenir Medium"/>
                <a:hlinkClick r:id="rId2"/>
              </a:rPr>
              <a:t>https://www.youtube.com/watch?v=wPqtzj5VZus</a:t>
            </a:r>
            <a:endParaRPr lang="en-US" sz="1600" dirty="0">
              <a:latin typeface="Avenir Medium"/>
            </a:endParaRPr>
          </a:p>
          <a:p>
            <a:pPr lvl="1"/>
            <a:endParaRPr lang="en-US" sz="500" dirty="0">
              <a:latin typeface="Avenir Medium"/>
            </a:endParaRPr>
          </a:p>
          <a:p>
            <a:pPr lvl="1"/>
            <a:r>
              <a:rPr lang="en-US" sz="2000" dirty="0">
                <a:latin typeface="Avenir Medium"/>
              </a:rPr>
              <a:t>Gradient Boosting Method and Random Forest - Mark Landry</a:t>
            </a:r>
          </a:p>
          <a:p>
            <a:pPr marL="402336" lvl="1" indent="0">
              <a:buNone/>
            </a:pPr>
            <a:r>
              <a:rPr lang="en-US" sz="1600" dirty="0">
                <a:latin typeface="Avenir Medium"/>
                <a:hlinkClick r:id="rId3"/>
              </a:rPr>
              <a:t>https://www.youtube.com/watch?v=9wn1f-30_ZY</a:t>
            </a:r>
            <a:endParaRPr lang="en-US" sz="1600" dirty="0">
              <a:latin typeface="Avenir Medium"/>
            </a:endParaRPr>
          </a:p>
          <a:p>
            <a:pPr lvl="1"/>
            <a:endParaRPr lang="en-US" sz="500" dirty="0">
              <a:latin typeface="Avenir Medium"/>
            </a:endParaRPr>
          </a:p>
          <a:p>
            <a:pPr lvl="1"/>
            <a:r>
              <a:rPr lang="en-US" sz="2000" dirty="0">
                <a:latin typeface="Avenir Medium"/>
              </a:rPr>
              <a:t>GBM</a:t>
            </a:r>
          </a:p>
          <a:p>
            <a:pPr marL="402336" lvl="1" indent="0">
              <a:buNone/>
            </a:pPr>
            <a:r>
              <a:rPr lang="en-US" sz="1600" dirty="0">
                <a:latin typeface="Avenir Medium"/>
                <a:hlinkClick r:id="rId4"/>
              </a:rPr>
              <a:t>https://www.youtube.com/watch?v=WZvPUGNJg18</a:t>
            </a:r>
            <a:endParaRPr lang="en-US" sz="500" dirty="0">
              <a:latin typeface="Avenir Medium"/>
            </a:endParaRPr>
          </a:p>
          <a:p>
            <a:pPr lvl="1"/>
            <a:endParaRPr lang="en-US" sz="500" dirty="0">
              <a:latin typeface="Avenir Medium"/>
            </a:endParaRPr>
          </a:p>
          <a:p>
            <a:pPr lvl="1"/>
            <a:r>
              <a:rPr lang="en-US" sz="2000" dirty="0">
                <a:latin typeface="Avenir Medium"/>
              </a:rPr>
              <a:t>274 </a:t>
            </a:r>
            <a:r>
              <a:rPr lang="en-US" sz="2000" dirty="0" err="1">
                <a:latin typeface="Avenir Medium"/>
              </a:rPr>
              <a:t>XGBoost</a:t>
            </a:r>
            <a:r>
              <a:rPr lang="en-US" sz="2000" dirty="0">
                <a:latin typeface="Avenir Medium"/>
              </a:rPr>
              <a:t> in R</a:t>
            </a:r>
          </a:p>
          <a:p>
            <a:pPr marL="402336" lvl="1" indent="0">
              <a:buNone/>
            </a:pPr>
            <a:r>
              <a:rPr lang="en-US" sz="1600" dirty="0">
                <a:latin typeface="Avenir Medium"/>
                <a:hlinkClick r:id="rId5"/>
              </a:rPr>
              <a:t>https://www.youtube.com/watch?v=zPrHUJXgXT4</a:t>
            </a:r>
            <a:endParaRPr lang="en-US" sz="1600" dirty="0">
              <a:latin typeface="Avenir Medium"/>
            </a:endParaRPr>
          </a:p>
          <a:p>
            <a:pPr lvl="1"/>
            <a:endParaRPr lang="en-US" sz="500" dirty="0">
              <a:latin typeface="Avenir Medium"/>
            </a:endParaRPr>
          </a:p>
          <a:p>
            <a:pPr lvl="1"/>
            <a:r>
              <a:rPr lang="en-US" sz="2000" dirty="0">
                <a:latin typeface="Avenir Medium"/>
              </a:rPr>
              <a:t>Comparison of Random Forest and Extreme Gradient Boosting Project</a:t>
            </a:r>
          </a:p>
          <a:p>
            <a:pPr marL="402336" lvl="1" indent="0">
              <a:buNone/>
            </a:pPr>
            <a:r>
              <a:rPr lang="en-US" sz="1600" dirty="0">
                <a:latin typeface="Avenir Medium"/>
                <a:hlinkClick r:id="rId6"/>
              </a:rPr>
              <a:t>https://www.youtube.com/watch?v=4cH8PzA3ov0</a:t>
            </a:r>
            <a:endParaRPr lang="en-US" sz="1600" dirty="0">
              <a:latin typeface="Avenir Medium"/>
            </a:endParaRPr>
          </a:p>
          <a:p>
            <a:pPr lvl="1"/>
            <a:endParaRPr lang="en-US" sz="500" dirty="0">
              <a:latin typeface="Avenir Medium"/>
            </a:endParaRPr>
          </a:p>
          <a:p>
            <a:pPr lvl="1"/>
            <a:r>
              <a:rPr lang="en-US" sz="2000" dirty="0" err="1">
                <a:latin typeface="Avenir Medium"/>
              </a:rPr>
              <a:t>eXtreme</a:t>
            </a:r>
            <a:r>
              <a:rPr lang="en-US" sz="2000" dirty="0">
                <a:latin typeface="Avenir Medium"/>
              </a:rPr>
              <a:t> Gradient Boosting </a:t>
            </a:r>
            <a:r>
              <a:rPr lang="en-US" sz="2000" dirty="0" err="1">
                <a:latin typeface="Avenir Medium"/>
              </a:rPr>
              <a:t>XGBoost</a:t>
            </a:r>
            <a:r>
              <a:rPr lang="en-US" sz="2000" dirty="0">
                <a:latin typeface="Avenir Medium"/>
              </a:rPr>
              <a:t> Algorithm with R - Example in Easy Steps with One-Hot Encoding</a:t>
            </a:r>
          </a:p>
          <a:p>
            <a:pPr marL="402336" lvl="1" indent="0">
              <a:buNone/>
            </a:pPr>
            <a:r>
              <a:rPr lang="en-US" sz="1600" dirty="0">
                <a:latin typeface="Avenir Medium"/>
                <a:hlinkClick r:id="rId7"/>
              </a:rPr>
              <a:t>https://www.youtube.com/watch?v=woVTNwRrFHE&amp;t=5s</a:t>
            </a:r>
            <a:endParaRPr lang="en-US" sz="1600" dirty="0">
              <a:latin typeface="Avenir Medium"/>
            </a:endParaRPr>
          </a:p>
          <a:p>
            <a:pPr lvl="1"/>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500" dirty="0">
              <a:latin typeface="Avenir Medium"/>
            </a:endParaRPr>
          </a:p>
          <a:p>
            <a:pPr marL="402336" lvl="1" indent="0">
              <a:buNone/>
            </a:pPr>
            <a:endParaRPr lang="en-US" sz="2000" dirty="0">
              <a:latin typeface="Avenir Medium"/>
            </a:endParaRPr>
          </a:p>
        </p:txBody>
      </p:sp>
    </p:spTree>
    <p:extLst>
      <p:ext uri="{BB962C8B-B14F-4D97-AF65-F5344CB8AC3E}">
        <p14:creationId xmlns:p14="http://schemas.microsoft.com/office/powerpoint/2010/main" val="905461485"/>
      </p:ext>
    </p:extLst>
  </p:cSld>
  <p:clrMapOvr>
    <a:masterClrMapping/>
  </p:clrMapOvr>
  <p:transition>
    <p:random/>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Boosting</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Boosting is a sequential technique in which</a:t>
            </a:r>
          </a:p>
          <a:p>
            <a:pPr lvl="2"/>
            <a:r>
              <a:rPr lang="en-US" sz="2000" dirty="0">
                <a:latin typeface="Avenir Medium"/>
              </a:rPr>
              <a:t>the first algorithm is trained on the entire dataset and </a:t>
            </a:r>
          </a:p>
          <a:p>
            <a:pPr lvl="2"/>
            <a:r>
              <a:rPr lang="en-US" sz="2000" dirty="0">
                <a:latin typeface="Avenir Medium"/>
              </a:rPr>
              <a:t>the subsequent algorithms are built by fitting the residuals of the first algorithm, thus giving higher weight to those observations that were poorly predicted by the previous model.</a:t>
            </a:r>
          </a:p>
          <a:p>
            <a:pPr lvl="1"/>
            <a:r>
              <a:rPr lang="en-US" sz="2200" dirty="0">
                <a:latin typeface="Avenir Medium"/>
              </a:rPr>
              <a:t>It relies on creating a series of weak learners each of which might not be good for the entire dataset but is good for some part of the dataset (each model actually boosts the performance of the ensemble).</a:t>
            </a:r>
          </a:p>
          <a:p>
            <a:pPr lvl="1"/>
            <a:r>
              <a:rPr lang="en-US" sz="2200" dirty="0">
                <a:latin typeface="Avenir Medium"/>
              </a:rPr>
              <a:t>Boosting is focused on reducing the bias and it is prone to overfitting (parameter tuning can </a:t>
            </a:r>
            <a:r>
              <a:rPr lang="en-US" sz="2200" dirty="0" err="1">
                <a:latin typeface="Avenir Medium"/>
              </a:rPr>
              <a:t>reduse</a:t>
            </a:r>
            <a:r>
              <a:rPr lang="en-US" sz="2200" dirty="0">
                <a:latin typeface="Avenir Medium"/>
              </a:rPr>
              <a:t> </a:t>
            </a:r>
            <a:r>
              <a:rPr lang="en-US" sz="2200" dirty="0" err="1">
                <a:latin typeface="Avenir Medium"/>
              </a:rPr>
              <a:t>overfiting</a:t>
            </a:r>
            <a:r>
              <a:rPr lang="en-US" sz="2200" dirty="0">
                <a:latin typeface="Avenir Medium"/>
              </a:rPr>
              <a:t>)</a:t>
            </a:r>
          </a:p>
          <a:p>
            <a:pPr lvl="1"/>
            <a:r>
              <a:rPr lang="en-US" sz="2200" dirty="0">
                <a:latin typeface="Avenir Medium"/>
              </a:rPr>
              <a:t>Types of boosting:</a:t>
            </a:r>
          </a:p>
          <a:p>
            <a:pPr lvl="2"/>
            <a:r>
              <a:rPr lang="en-US" sz="2000" dirty="0">
                <a:latin typeface="Avenir Medium"/>
              </a:rPr>
              <a:t>GBM</a:t>
            </a:r>
          </a:p>
          <a:p>
            <a:pPr lvl="2"/>
            <a:r>
              <a:rPr lang="en-US" sz="2000" dirty="0" err="1">
                <a:latin typeface="Avenir Medium"/>
              </a:rPr>
              <a:t>XGBoost</a:t>
            </a:r>
            <a:endParaRPr lang="en-US" sz="2000" dirty="0">
              <a:latin typeface="Avenir Medium"/>
            </a:endParaRPr>
          </a:p>
          <a:p>
            <a:pPr lvl="2"/>
            <a:r>
              <a:rPr lang="en-US" sz="2000" dirty="0">
                <a:latin typeface="Avenir Medium"/>
              </a:rPr>
              <a:t>ADABOOST</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Tree>
    <p:extLst>
      <p:ext uri="{BB962C8B-B14F-4D97-AF65-F5344CB8AC3E}">
        <p14:creationId xmlns:p14="http://schemas.microsoft.com/office/powerpoint/2010/main" val="1022055753"/>
      </p:ext>
    </p:extLst>
  </p:cSld>
  <p:clrMapOvr>
    <a:masterClrMapping/>
  </p:clrMapOvr>
  <p:transition>
    <p:random/>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Boosting Basic Algorithm</a:t>
            </a:r>
          </a:p>
        </p:txBody>
      </p:sp>
      <p:sp>
        <p:nvSpPr>
          <p:cNvPr id="7" name="Text Placeholder 2"/>
          <p:cNvSpPr txBox="1">
            <a:spLocks/>
          </p:cNvSpPr>
          <p:nvPr/>
        </p:nvSpPr>
        <p:spPr>
          <a:xfrm>
            <a:off x="304800" y="12192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endParaRPr lang="en-US" sz="2200" dirty="0">
              <a:latin typeface="Avenir Medium"/>
            </a:endParaRP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sp>
        <p:nvSpPr>
          <p:cNvPr id="6" name="Text Placeholder 2"/>
          <p:cNvSpPr txBox="1">
            <a:spLocks/>
          </p:cNvSpPr>
          <p:nvPr/>
        </p:nvSpPr>
        <p:spPr>
          <a:xfrm>
            <a:off x="304800" y="11430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Step 1:  The base learner takes all the distributions and assign equal weight or attention to each observation.</a:t>
            </a:r>
          </a:p>
          <a:p>
            <a:pPr lvl="1"/>
            <a:r>
              <a:rPr lang="en-US" sz="2200" dirty="0">
                <a:latin typeface="Avenir Medium"/>
              </a:rPr>
              <a:t>Step 2: If there is any prediction error caused by first base learning algorithm, then we pay higher attention to observations having prediction error. Then, we apply the next base learning algorithm.</a:t>
            </a:r>
          </a:p>
          <a:p>
            <a:pPr lvl="1"/>
            <a:r>
              <a:rPr lang="en-US" sz="2200" dirty="0">
                <a:latin typeface="Avenir Medium"/>
              </a:rPr>
              <a:t>Step 3: Iterate Step 2 till the limit of base learning algorithm is reached or higher accuracy is achieved.</a:t>
            </a:r>
          </a:p>
          <a:p>
            <a:pPr lvl="1"/>
            <a:endParaRPr lang="en-US" sz="500" dirty="0">
              <a:latin typeface="Avenir Medium"/>
            </a:endParaRPr>
          </a:p>
          <a:p>
            <a:pPr lvl="1"/>
            <a:r>
              <a:rPr lang="en-US" sz="2200" dirty="0">
                <a:latin typeface="Avenir Medium"/>
              </a:rPr>
              <a:t>Finally, it combines the outputs from weak learner and creates  a strong learner which eventually improves the prediction power of the model. </a:t>
            </a:r>
          </a:p>
          <a:p>
            <a:pPr lvl="1"/>
            <a:endParaRPr lang="en-US" sz="2200" dirty="0">
              <a:latin typeface="Avenir Medium"/>
            </a:endParaRPr>
          </a:p>
          <a:p>
            <a:pPr lvl="1"/>
            <a:r>
              <a:rPr lang="en-US" sz="2200" dirty="0">
                <a:latin typeface="Avenir Medium"/>
              </a:rPr>
              <a:t>Boosting pays higher focus on examples which are </a:t>
            </a:r>
            <a:r>
              <a:rPr lang="en-US" sz="2200" dirty="0" err="1">
                <a:latin typeface="Avenir Medium"/>
              </a:rPr>
              <a:t>mis</a:t>
            </a:r>
            <a:r>
              <a:rPr lang="en-US" sz="2200" dirty="0">
                <a:latin typeface="Avenir Medium"/>
              </a:rPr>
              <a:t>-classiﬁed or have higher errors by preceding weak rules.</a:t>
            </a:r>
          </a:p>
        </p:txBody>
      </p:sp>
    </p:spTree>
    <p:extLst>
      <p:ext uri="{BB962C8B-B14F-4D97-AF65-F5344CB8AC3E}">
        <p14:creationId xmlns:p14="http://schemas.microsoft.com/office/powerpoint/2010/main" val="2116831965"/>
      </p:ext>
    </p:extLst>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Gradient Boosting in R</a:t>
            </a:r>
          </a:p>
        </p:txBody>
      </p:sp>
      <p:sp>
        <p:nvSpPr>
          <p:cNvPr id="7" name="Text Placeholder 2"/>
          <p:cNvSpPr txBox="1">
            <a:spLocks/>
          </p:cNvSpPr>
          <p:nvPr/>
        </p:nvSpPr>
        <p:spPr>
          <a:xfrm>
            <a:off x="304800" y="1066800"/>
            <a:ext cx="8840804" cy="55626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200" dirty="0">
                <a:latin typeface="Avenir Medium"/>
              </a:rPr>
              <a:t>Main package: </a:t>
            </a:r>
            <a:r>
              <a:rPr lang="en-US" sz="2400" b="1" dirty="0" err="1">
                <a:latin typeface="Avenir Medium"/>
              </a:rPr>
              <a:t>gbm</a:t>
            </a:r>
            <a:endParaRPr lang="en-US" sz="2200" b="1" dirty="0">
              <a:latin typeface="Avenir Medium"/>
            </a:endParaRPr>
          </a:p>
        </p:txBody>
      </p:sp>
      <p:pic>
        <p:nvPicPr>
          <p:cNvPr id="4" name="Picture 3">
            <a:extLst>
              <a:ext uri="{FF2B5EF4-FFF2-40B4-BE49-F238E27FC236}">
                <a16:creationId xmlns:a16="http://schemas.microsoft.com/office/drawing/2014/main" id="{1A909C90-4ACE-AF4C-82ED-94F8ACBCAE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4" y="1644247"/>
            <a:ext cx="9144000" cy="5005031"/>
          </a:xfrm>
          <a:prstGeom prst="rect">
            <a:avLst/>
          </a:prstGeom>
        </p:spPr>
      </p:pic>
    </p:spTree>
    <p:extLst>
      <p:ext uri="{BB962C8B-B14F-4D97-AF65-F5344CB8AC3E}">
        <p14:creationId xmlns:p14="http://schemas.microsoft.com/office/powerpoint/2010/main" val="2382007018"/>
      </p:ext>
    </p:extLst>
  </p:cSld>
  <p:clrMapOvr>
    <a:masterClrMapping/>
  </p:clrMapOvr>
  <p:transition>
    <p:random/>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Performance - GBM vs. Random Forests </a:t>
            </a:r>
          </a:p>
        </p:txBody>
      </p:sp>
      <p:graphicFrame>
        <p:nvGraphicFramePr>
          <p:cNvPr id="3" name="Table 2"/>
          <p:cNvGraphicFramePr>
            <a:graphicFrameLocks noGrp="1"/>
          </p:cNvGraphicFramePr>
          <p:nvPr>
            <p:extLst>
              <p:ext uri="{D42A27DB-BD31-4B8C-83A1-F6EECF244321}">
                <p14:modId xmlns:p14="http://schemas.microsoft.com/office/powerpoint/2010/main" val="2191107278"/>
              </p:ext>
            </p:extLst>
          </p:nvPr>
        </p:nvGraphicFramePr>
        <p:xfrm>
          <a:off x="228600" y="2418453"/>
          <a:ext cx="8001000" cy="2793627"/>
        </p:xfrm>
        <a:graphic>
          <a:graphicData uri="http://schemas.openxmlformats.org/drawingml/2006/table">
            <a:tbl>
              <a:tblPr firstRow="1" bandRow="1">
                <a:tableStyleId>{5C22544A-7EE6-4342-B048-85BDC9FD1C3A}</a:tableStyleId>
              </a:tblPr>
              <a:tblGrid>
                <a:gridCol w="2588559">
                  <a:extLst>
                    <a:ext uri="{9D8B030D-6E8A-4147-A177-3AD203B41FA5}">
                      <a16:colId xmlns:a16="http://schemas.microsoft.com/office/drawing/2014/main" val="20000"/>
                    </a:ext>
                  </a:extLst>
                </a:gridCol>
                <a:gridCol w="2823882">
                  <a:extLst>
                    <a:ext uri="{9D8B030D-6E8A-4147-A177-3AD203B41FA5}">
                      <a16:colId xmlns:a16="http://schemas.microsoft.com/office/drawing/2014/main" val="4182144503"/>
                    </a:ext>
                  </a:extLst>
                </a:gridCol>
                <a:gridCol w="2588559">
                  <a:extLst>
                    <a:ext uri="{9D8B030D-6E8A-4147-A177-3AD203B41FA5}">
                      <a16:colId xmlns:a16="http://schemas.microsoft.com/office/drawing/2014/main" val="20001"/>
                    </a:ext>
                  </a:extLst>
                </a:gridCol>
              </a:tblGrid>
              <a:tr h="437949">
                <a:tc>
                  <a:txBody>
                    <a:bodyPr/>
                    <a:lstStyle/>
                    <a:p>
                      <a:r>
                        <a:rPr lang="en-US" dirty="0">
                          <a:latin typeface="American Typewriter" charset="0"/>
                          <a:ea typeface="American Typewriter" charset="0"/>
                          <a:cs typeface="American Typewriter" charset="0"/>
                        </a:rPr>
                        <a:t>Values for the Test Set</a:t>
                      </a:r>
                    </a:p>
                  </a:txBody>
                  <a:tcPr/>
                </a:tc>
                <a:tc>
                  <a:txBody>
                    <a:bodyPr/>
                    <a:lstStyle/>
                    <a:p>
                      <a:pPr algn="ctr"/>
                      <a:r>
                        <a:rPr lang="en-US" dirty="0">
                          <a:latin typeface="American Typewriter" charset="0"/>
                          <a:ea typeface="American Typewriter" charset="0"/>
                          <a:cs typeface="American Typewriter" charset="0"/>
                        </a:rPr>
                        <a:t>Random Forests</a:t>
                      </a:r>
                    </a:p>
                  </a:txBody>
                  <a:tcPr/>
                </a:tc>
                <a:tc>
                  <a:txBody>
                    <a:bodyPr/>
                    <a:lstStyle/>
                    <a:p>
                      <a:pPr algn="ctr"/>
                      <a:r>
                        <a:rPr lang="en-US" dirty="0">
                          <a:latin typeface="American Typewriter" charset="0"/>
                          <a:ea typeface="American Typewriter" charset="0"/>
                          <a:cs typeface="American Typewriter" charset="0"/>
                        </a:rPr>
                        <a:t>GBM</a:t>
                      </a:r>
                    </a:p>
                  </a:txBody>
                  <a:tcPr/>
                </a:tc>
                <a:extLst>
                  <a:ext uri="{0D108BD9-81ED-4DB2-BD59-A6C34878D82A}">
                    <a16:rowId xmlns:a16="http://schemas.microsoft.com/office/drawing/2014/main" val="10000"/>
                  </a:ext>
                </a:extLst>
              </a:tr>
              <a:tr h="437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erican Typewriter" charset="0"/>
                          <a:ea typeface="American Typewriter" charset="0"/>
                          <a:cs typeface="American Typewriter" charset="0"/>
                        </a:rPr>
                        <a:t>Accuracy</a:t>
                      </a:r>
                    </a:p>
                    <a:p>
                      <a:endParaRPr lang="en-US" dirty="0">
                        <a:latin typeface="American Typewriter" charset="0"/>
                        <a:ea typeface="American Typewriter" charset="0"/>
                        <a:cs typeface="American Typewriter" charset="0"/>
                      </a:endParaRPr>
                    </a:p>
                  </a:txBody>
                  <a:tcPr/>
                </a:tc>
                <a:tc>
                  <a:txBody>
                    <a:bodyPr/>
                    <a:lstStyle/>
                    <a:p>
                      <a:pPr algn="ctr"/>
                      <a:r>
                        <a:rPr kumimoji="0" lang="en-US" sz="2400" b="1" kern="1200" dirty="0">
                          <a:solidFill>
                            <a:schemeClr val="dk1"/>
                          </a:solidFill>
                          <a:latin typeface="American Typewriter" charset="0"/>
                          <a:ea typeface="American Typewriter" charset="0"/>
                          <a:cs typeface="American Typewriter" charset="0"/>
                        </a:rPr>
                        <a:t>0.80</a:t>
                      </a:r>
                    </a:p>
                    <a:p>
                      <a:pPr marL="0" algn="ctr" rtl="0" eaLnBrk="1" latinLnBrk="0" hangingPunct="1"/>
                      <a:r>
                        <a:rPr lang="en-US" dirty="0">
                          <a:latin typeface="American Typewriter" charset="0"/>
                          <a:ea typeface="American Typewriter" charset="0"/>
                          <a:cs typeface="American Typewriter" charset="0"/>
                        </a:rPr>
                        <a:t>95%</a:t>
                      </a:r>
                      <a:r>
                        <a:rPr lang="en-US" baseline="0" dirty="0">
                          <a:latin typeface="American Typewriter" charset="0"/>
                          <a:ea typeface="American Typewriter" charset="0"/>
                          <a:cs typeface="American Typewriter" charset="0"/>
                        </a:rPr>
                        <a:t> CI: [</a:t>
                      </a:r>
                      <a:r>
                        <a:rPr kumimoji="0" lang="is-IS" kern="1200" dirty="0">
                          <a:solidFill>
                            <a:schemeClr val="dk1"/>
                          </a:solidFill>
                          <a:latin typeface="American Typewriter" charset="0"/>
                          <a:ea typeface="American Typewriter" charset="0"/>
                          <a:cs typeface="American Typewriter" charset="0"/>
                        </a:rPr>
                        <a:t>0.71, 0.87)]</a:t>
                      </a:r>
                      <a:endParaRPr kumimoji="0" lang="en-US" kern="1200" dirty="0">
                        <a:solidFill>
                          <a:schemeClr val="dk1"/>
                        </a:solidFill>
                        <a:latin typeface="American Typewriter" charset="0"/>
                        <a:ea typeface="American Typewriter" charset="0"/>
                        <a:cs typeface="American Typewriter" charset="0"/>
                      </a:endParaRPr>
                    </a:p>
                  </a:txBody>
                  <a:tcPr/>
                </a:tc>
                <a:tc>
                  <a:txBody>
                    <a:bodyPr/>
                    <a:lstStyle/>
                    <a:p>
                      <a:pPr algn="ctr"/>
                      <a:r>
                        <a:rPr kumimoji="0" lang="en-US" sz="2400" b="1" kern="1200" dirty="0">
                          <a:solidFill>
                            <a:schemeClr val="dk1"/>
                          </a:solidFill>
                          <a:latin typeface="American Typewriter" charset="0"/>
                          <a:ea typeface="American Typewriter" charset="0"/>
                          <a:cs typeface="American Typewriter" charset="0"/>
                        </a:rPr>
                        <a:t>0.86</a:t>
                      </a:r>
                    </a:p>
                    <a:p>
                      <a:pPr marL="0" algn="ctr" rtl="0" eaLnBrk="1" latinLnBrk="0" hangingPunct="1"/>
                      <a:r>
                        <a:rPr lang="en-US" dirty="0">
                          <a:latin typeface="American Typewriter" charset="0"/>
                          <a:ea typeface="American Typewriter" charset="0"/>
                          <a:cs typeface="American Typewriter" charset="0"/>
                        </a:rPr>
                        <a:t>95%</a:t>
                      </a:r>
                      <a:r>
                        <a:rPr lang="en-US" baseline="0" dirty="0">
                          <a:latin typeface="American Typewriter" charset="0"/>
                          <a:ea typeface="American Typewriter" charset="0"/>
                          <a:cs typeface="American Typewriter" charset="0"/>
                        </a:rPr>
                        <a:t> CI: [</a:t>
                      </a:r>
                      <a:r>
                        <a:rPr kumimoji="0" lang="is-IS" kern="1200" dirty="0">
                          <a:solidFill>
                            <a:schemeClr val="dk1"/>
                          </a:solidFill>
                          <a:latin typeface="American Typewriter" charset="0"/>
                          <a:ea typeface="American Typewriter" charset="0"/>
                          <a:cs typeface="American Typewriter" charset="0"/>
                        </a:rPr>
                        <a:t>0.78, 0.91)</a:t>
                      </a:r>
                      <a:endParaRPr kumimoji="0" lang="en-US" kern="1200" dirty="0">
                        <a:solidFill>
                          <a:schemeClr val="dk1"/>
                        </a:solidFill>
                        <a:latin typeface="American Typewriter" charset="0"/>
                        <a:ea typeface="American Typewriter" charset="0"/>
                        <a:cs typeface="American Typewriter" charset="0"/>
                      </a:endParaRPr>
                    </a:p>
                  </a:txBody>
                  <a:tcPr/>
                </a:tc>
                <a:extLst>
                  <a:ext uri="{0D108BD9-81ED-4DB2-BD59-A6C34878D82A}">
                    <a16:rowId xmlns:a16="http://schemas.microsoft.com/office/drawing/2014/main" val="184814410"/>
                  </a:ext>
                </a:extLst>
              </a:tr>
              <a:tr h="8379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merican Typewriter" charset="0"/>
                          <a:ea typeface="American Typewriter" charset="0"/>
                          <a:cs typeface="American Typewriter" charset="0"/>
                        </a:rPr>
                        <a:t>Kappa</a:t>
                      </a:r>
                    </a:p>
                    <a:p>
                      <a:endParaRPr lang="en-US" dirty="0">
                        <a:latin typeface="American Typewriter" charset="0"/>
                        <a:ea typeface="American Typewriter" charset="0"/>
                        <a:cs typeface="American Typewriter" charset="0"/>
                      </a:endParaRPr>
                    </a:p>
                  </a:txBody>
                  <a:tcPr/>
                </a:tc>
                <a:tc>
                  <a:txBody>
                    <a:bodyPr/>
                    <a:lstStyle/>
                    <a:p>
                      <a:pPr algn="ctr"/>
                      <a:r>
                        <a:rPr lang="en-US" dirty="0">
                          <a:latin typeface="American Typewriter" charset="0"/>
                          <a:ea typeface="American Typewriter" charset="0"/>
                          <a:cs typeface="American Typewriter" charset="0"/>
                        </a:rPr>
                        <a:t>0.59</a:t>
                      </a:r>
                    </a:p>
                  </a:txBody>
                  <a:tcPr/>
                </a:tc>
                <a:tc>
                  <a:txBody>
                    <a:bodyPr/>
                    <a:lstStyle/>
                    <a:p>
                      <a:pPr algn="ctr"/>
                      <a:r>
                        <a:rPr lang="en-US" dirty="0">
                          <a:latin typeface="American Typewriter" charset="0"/>
                          <a:ea typeface="American Typewriter" charset="0"/>
                          <a:cs typeface="American Typewriter" charset="0"/>
                        </a:rPr>
                        <a:t>0.71</a:t>
                      </a:r>
                    </a:p>
                  </a:txBody>
                  <a:tcPr/>
                </a:tc>
                <a:extLst>
                  <a:ext uri="{0D108BD9-81ED-4DB2-BD59-A6C34878D82A}">
                    <a16:rowId xmlns:a16="http://schemas.microsoft.com/office/drawing/2014/main" val="10001"/>
                  </a:ext>
                </a:extLst>
              </a:tr>
              <a:tr h="584047">
                <a:tc>
                  <a:txBody>
                    <a:bodyPr/>
                    <a:lstStyle/>
                    <a:p>
                      <a:r>
                        <a:rPr lang="en-US" dirty="0">
                          <a:latin typeface="American Typewriter" charset="0"/>
                          <a:ea typeface="American Typewriter" charset="0"/>
                          <a:cs typeface="American Typewriter" charset="0"/>
                        </a:rPr>
                        <a:t>AUC</a:t>
                      </a:r>
                    </a:p>
                  </a:txBody>
                  <a:tcPr/>
                </a:tc>
                <a:tc>
                  <a:txBody>
                    <a:bodyPr/>
                    <a:lstStyle/>
                    <a:p>
                      <a:pPr algn="ctr"/>
                      <a:r>
                        <a:rPr lang="en-US" sz="2000" dirty="0">
                          <a:latin typeface="Avenir Medium"/>
                        </a:rPr>
                        <a:t>0.895</a:t>
                      </a:r>
                      <a:endParaRPr lang="en-US" sz="2000" dirty="0">
                        <a:latin typeface="American Typewriter" charset="0"/>
                        <a:ea typeface="American Typewriter" charset="0"/>
                        <a:cs typeface="American Typewriter" charset="0"/>
                      </a:endParaRPr>
                    </a:p>
                  </a:txBody>
                  <a:tcPr/>
                </a:tc>
                <a:tc>
                  <a:txBody>
                    <a:bodyPr/>
                    <a:lstStyle/>
                    <a:p>
                      <a:pPr algn="ctr"/>
                      <a:r>
                        <a:rPr lang="en-US" sz="2000" dirty="0">
                          <a:latin typeface="Avenir Medium"/>
                        </a:rPr>
                        <a:t>0.907</a:t>
                      </a:r>
                      <a:endParaRPr lang="en-US" sz="2000" dirty="0">
                        <a:latin typeface="American Typewriter" charset="0"/>
                        <a:ea typeface="American Typewriter" charset="0"/>
                        <a:cs typeface="American Typewriter"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46249057"/>
      </p:ext>
    </p:extLst>
  </p:cSld>
  <p:clrMapOvr>
    <a:masterClrMapping/>
  </p:clrMapOvr>
  <p:transition>
    <p:random/>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9916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ROC Comparison – GBM vs RF vs Bagging vs CT</a:t>
            </a:r>
          </a:p>
        </p:txBody>
      </p:sp>
      <p:pic>
        <p:nvPicPr>
          <p:cNvPr id="4" name="Picture 3">
            <a:extLst>
              <a:ext uri="{FF2B5EF4-FFF2-40B4-BE49-F238E27FC236}">
                <a16:creationId xmlns:a16="http://schemas.microsoft.com/office/drawing/2014/main" id="{E0EFD27E-EDB5-4241-85E9-A46422AB7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079425"/>
            <a:ext cx="5029200" cy="5743406"/>
          </a:xfrm>
          <a:prstGeom prst="rect">
            <a:avLst/>
          </a:prstGeom>
        </p:spPr>
      </p:pic>
    </p:spTree>
    <p:extLst>
      <p:ext uri="{BB962C8B-B14F-4D97-AF65-F5344CB8AC3E}">
        <p14:creationId xmlns:p14="http://schemas.microsoft.com/office/powerpoint/2010/main" val="3247380356"/>
      </p:ext>
    </p:extLst>
  </p:cSld>
  <p:clrMapOvr>
    <a:masterClrMapping/>
  </p:clrMapOvr>
  <p:transition>
    <p:random/>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fontScale="90000"/>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Random Forests vs. Bagging– Heart Data Set</a:t>
            </a:r>
          </a:p>
        </p:txBody>
      </p:sp>
      <p:pic>
        <p:nvPicPr>
          <p:cNvPr id="6" name="Picture 5">
            <a:extLst>
              <a:ext uri="{FF2B5EF4-FFF2-40B4-BE49-F238E27FC236}">
                <a16:creationId xmlns:a16="http://schemas.microsoft.com/office/drawing/2014/main" id="{B2D90E2E-7A82-E441-8C52-B187E48D9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59404"/>
            <a:ext cx="9144000" cy="4184196"/>
          </a:xfrm>
          <a:prstGeom prst="rect">
            <a:avLst/>
          </a:prstGeom>
        </p:spPr>
      </p:pic>
    </p:spTree>
    <p:extLst>
      <p:ext uri="{BB962C8B-B14F-4D97-AF65-F5344CB8AC3E}">
        <p14:creationId xmlns:p14="http://schemas.microsoft.com/office/powerpoint/2010/main" val="1292015213"/>
      </p:ext>
    </p:extLst>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CART– Tutorials, Case Studies</a:t>
            </a:r>
          </a:p>
        </p:txBody>
      </p:sp>
      <p:sp>
        <p:nvSpPr>
          <p:cNvPr id="7" name="Text Placeholder 2"/>
          <p:cNvSpPr txBox="1">
            <a:spLocks/>
          </p:cNvSpPr>
          <p:nvPr/>
        </p:nvSpPr>
        <p:spPr>
          <a:xfrm>
            <a:off x="533400" y="1524000"/>
            <a:ext cx="8604806" cy="53340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endParaRPr lang="en-US" sz="500" dirty="0">
              <a:latin typeface="Avenir Medium"/>
            </a:endParaRPr>
          </a:p>
          <a:p>
            <a:pPr lvl="1"/>
            <a:r>
              <a:rPr lang="en" sz="2000" dirty="0">
                <a:latin typeface="Avenir Medium"/>
              </a:rPr>
              <a:t>Chapter 8: Tree-Based Methods (slides, playlist)</a:t>
            </a:r>
          </a:p>
          <a:p>
            <a:pPr marL="402336" lvl="1" indent="0">
              <a:buNone/>
            </a:pPr>
            <a:r>
              <a:rPr lang="en-US" sz="2000" dirty="0">
                <a:latin typeface="Avenir Medium"/>
                <a:hlinkClick r:id="rId2"/>
              </a:rPr>
              <a:t>https://www.dataschool.io/15-hours-of-expert-machine-learning-videos/</a:t>
            </a:r>
            <a:endParaRPr lang="en-US" sz="2000" dirty="0">
              <a:latin typeface="Avenir Medium"/>
            </a:endParaRPr>
          </a:p>
          <a:p>
            <a:pPr lvl="1"/>
            <a:r>
              <a:rPr lang="en-US" sz="2000" dirty="0">
                <a:latin typeface="Avenir Medium"/>
              </a:rPr>
              <a:t>Classification and Regression Trees (CART) with </a:t>
            </a:r>
            <a:r>
              <a:rPr lang="en-US" sz="2000" dirty="0" err="1">
                <a:latin typeface="Avenir Medium"/>
              </a:rPr>
              <a:t>rpart</a:t>
            </a:r>
            <a:r>
              <a:rPr lang="en-US" sz="2000" dirty="0">
                <a:latin typeface="Avenir Medium"/>
              </a:rPr>
              <a:t> and </a:t>
            </a:r>
            <a:r>
              <a:rPr lang="en-US" sz="2000" dirty="0" err="1">
                <a:latin typeface="Avenir Medium"/>
              </a:rPr>
              <a:t>rpart.plot</a:t>
            </a:r>
            <a:endParaRPr lang="en-US" sz="2000" dirty="0">
              <a:latin typeface="Avenir Medium"/>
            </a:endParaRPr>
          </a:p>
          <a:p>
            <a:pPr marL="402336" lvl="1" indent="0">
              <a:buNone/>
            </a:pPr>
            <a:r>
              <a:rPr lang="en-US" sz="1600" dirty="0">
                <a:latin typeface="Avenir Medium"/>
                <a:hlinkClick r:id="rId3"/>
              </a:rPr>
              <a:t>https://rpubs.com/minma/cart_with_rpart</a:t>
            </a:r>
            <a:endParaRPr lang="en-US" sz="1600" dirty="0">
              <a:latin typeface="Avenir Medium"/>
            </a:endParaRPr>
          </a:p>
          <a:p>
            <a:pPr lvl="1"/>
            <a:endParaRPr lang="en-US" sz="500" dirty="0">
              <a:latin typeface="Avenir Medium"/>
            </a:endParaRPr>
          </a:p>
          <a:p>
            <a:pPr lvl="1"/>
            <a:r>
              <a:rPr lang="en-US" sz="2000" dirty="0">
                <a:latin typeface="Avenir Medium"/>
              </a:rPr>
              <a:t>Classification &amp; Regression Trees</a:t>
            </a:r>
          </a:p>
          <a:p>
            <a:pPr marL="402336" lvl="1" indent="0">
              <a:buNone/>
            </a:pPr>
            <a:r>
              <a:rPr lang="en-US" sz="1600" dirty="0">
                <a:latin typeface="Avenir Medium"/>
                <a:hlinkClick r:id="rId4"/>
              </a:rPr>
              <a:t>http://www.di.fc.ul.pt/~jpn/r/tree/tree.html</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Decision Trees in R: Classification and Regression Trees</a:t>
            </a:r>
          </a:p>
          <a:p>
            <a:pPr marL="402336" lvl="1" indent="0">
              <a:buNone/>
            </a:pPr>
            <a:r>
              <a:rPr lang="en-US" sz="1600" dirty="0">
                <a:latin typeface="Avenir Medium"/>
                <a:hlinkClick r:id="rId5"/>
              </a:rPr>
              <a:t>http://www.michaeljgrogan.com/decision-trees-r-classification-regression-trees/</a:t>
            </a:r>
            <a:endParaRPr lang="en-US" sz="1600" dirty="0">
              <a:latin typeface="Avenir Medium"/>
            </a:endParaRPr>
          </a:p>
          <a:p>
            <a:pPr marL="402336" lvl="1" indent="0">
              <a:buNone/>
            </a:pPr>
            <a:endParaRPr lang="en-US" sz="500" dirty="0">
              <a:latin typeface="Avenir Medium"/>
            </a:endParaRPr>
          </a:p>
          <a:p>
            <a:pPr lvl="1"/>
            <a:r>
              <a:rPr lang="en-US" sz="2000" dirty="0">
                <a:latin typeface="Avenir Medium"/>
              </a:rPr>
              <a:t>Classification and regression trees (Michael Friendly, 2015)</a:t>
            </a:r>
          </a:p>
          <a:p>
            <a:pPr marL="402336" lvl="1" indent="0">
              <a:buNone/>
            </a:pPr>
            <a:r>
              <a:rPr lang="en-US" sz="1600" dirty="0">
                <a:latin typeface="Avenir Medium"/>
                <a:hlinkClick r:id="rId6"/>
              </a:rPr>
              <a:t>http://ddar.datavis.ca/pages/extra/titanic-tree-ex.pdf</a:t>
            </a:r>
            <a:endParaRPr lang="en-US" sz="1600" dirty="0">
              <a:latin typeface="Avenir Medium"/>
            </a:endParaRPr>
          </a:p>
          <a:p>
            <a:pPr lvl="1"/>
            <a:r>
              <a:rPr lang="en-US" sz="2000" dirty="0">
                <a:latin typeface="Avenir Medium"/>
              </a:rPr>
              <a:t>Regression Trees</a:t>
            </a:r>
          </a:p>
          <a:p>
            <a:pPr marL="402336" lvl="1" indent="0">
              <a:buNone/>
            </a:pPr>
            <a:r>
              <a:rPr lang="en-US" sz="1600" dirty="0">
                <a:latin typeface="Avenir Medium"/>
                <a:hlinkClick r:id="rId7"/>
              </a:rPr>
              <a:t>http://uc-r.github.io/regression_trees</a:t>
            </a: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lvl="1"/>
            <a:endParaRPr lang="en-US" sz="5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a:p>
            <a:pPr marL="402336" lvl="1" indent="0">
              <a:buNone/>
            </a:pPr>
            <a:endParaRPr lang="en-US" sz="1600" dirty="0">
              <a:latin typeface="Avenir Medium"/>
            </a:endParaRPr>
          </a:p>
        </p:txBody>
      </p:sp>
    </p:spTree>
    <p:extLst>
      <p:ext uri="{BB962C8B-B14F-4D97-AF65-F5344CB8AC3E}">
        <p14:creationId xmlns:p14="http://schemas.microsoft.com/office/powerpoint/2010/main" val="953977830"/>
      </p:ext>
    </p:extLst>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9138206"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CART – Tutorials, Case Studies (cont.)</a:t>
            </a:r>
          </a:p>
        </p:txBody>
      </p:sp>
      <p:sp>
        <p:nvSpPr>
          <p:cNvPr id="7" name="Text Placeholder 2"/>
          <p:cNvSpPr txBox="1">
            <a:spLocks/>
          </p:cNvSpPr>
          <p:nvPr/>
        </p:nvSpPr>
        <p:spPr>
          <a:xfrm>
            <a:off x="533400" y="1447800"/>
            <a:ext cx="8604806" cy="54102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000" dirty="0">
                <a:latin typeface="Avenir Medium"/>
              </a:rPr>
              <a:t>Classification and Regression Tree Analysis</a:t>
            </a:r>
          </a:p>
          <a:p>
            <a:pPr marL="402336" lvl="1" indent="0">
              <a:buNone/>
            </a:pPr>
            <a:r>
              <a:rPr lang="en-US" sz="1600" dirty="0">
                <a:latin typeface="Avenir Medium"/>
                <a:hlinkClick r:id="rId2"/>
              </a:rPr>
              <a:t>https://www.bu.edu/sph/files/2014/05/MorganCART.pdf</a:t>
            </a:r>
            <a:endParaRPr lang="en-US" sz="1600" dirty="0">
              <a:latin typeface="Avenir Medium"/>
            </a:endParaRPr>
          </a:p>
          <a:p>
            <a:pPr lvl="1"/>
            <a:endParaRPr lang="en-US" sz="2000" dirty="0">
              <a:latin typeface="Avenir Medium"/>
            </a:endParaRPr>
          </a:p>
          <a:p>
            <a:pPr lvl="1"/>
            <a:r>
              <a:rPr lang="en-US" sz="2000" dirty="0">
                <a:latin typeface="Avenir Medium"/>
              </a:rPr>
              <a:t>Decision Trees in R using </a:t>
            </a:r>
            <a:r>
              <a:rPr lang="en-US" sz="2000" dirty="0" err="1">
                <a:latin typeface="Avenir Medium"/>
              </a:rPr>
              <a:t>rpart</a:t>
            </a:r>
            <a:endParaRPr lang="en-US" sz="2000" dirty="0">
              <a:latin typeface="Avenir Medium"/>
            </a:endParaRPr>
          </a:p>
          <a:p>
            <a:pPr marL="402336" lvl="1" indent="0">
              <a:buNone/>
            </a:pPr>
            <a:r>
              <a:rPr lang="en-US" sz="1600" dirty="0">
                <a:latin typeface="Avenir Medium"/>
                <a:hlinkClick r:id="rId3"/>
              </a:rPr>
              <a:t>https://gormanalysis.com/decision-trees-in-r-using-rpart/</a:t>
            </a:r>
            <a:endParaRPr lang="en-US" sz="1600" dirty="0">
              <a:latin typeface="Avenir Medium"/>
            </a:endParaRPr>
          </a:p>
          <a:p>
            <a:pPr marL="402336" lvl="1" indent="0">
              <a:buNone/>
            </a:pPr>
            <a:endParaRPr lang="en-US" sz="1600" dirty="0">
              <a:latin typeface="Avenir Medium"/>
            </a:endParaRPr>
          </a:p>
          <a:p>
            <a:pPr lvl="1"/>
            <a:r>
              <a:rPr lang="en-US" sz="2000" dirty="0">
                <a:latin typeface="Avenir Medium"/>
              </a:rPr>
              <a:t>Classification and Regression Trees (</a:t>
            </a:r>
            <a:r>
              <a:rPr lang="en-US" sz="2000" dirty="0" err="1">
                <a:latin typeface="Avenir Medium"/>
              </a:rPr>
              <a:t>Cavan</a:t>
            </a:r>
            <a:r>
              <a:rPr lang="en-US" sz="2000" dirty="0">
                <a:latin typeface="Avenir Medium"/>
              </a:rPr>
              <a:t> Reilly, 2017)</a:t>
            </a:r>
          </a:p>
          <a:p>
            <a:pPr marL="402336" lvl="1" indent="0">
              <a:buNone/>
            </a:pPr>
            <a:r>
              <a:rPr lang="en-US" sz="1600" dirty="0">
                <a:latin typeface="Avenir Medium"/>
                <a:hlinkClick r:id="rId4"/>
              </a:rPr>
              <a:t>http://www.biostat.umn.edu/~cavanr/asfChap6.pdf</a:t>
            </a:r>
            <a:endParaRPr lang="en-US" sz="1600" dirty="0">
              <a:latin typeface="Avenir Medium"/>
            </a:endParaRPr>
          </a:p>
          <a:p>
            <a:pPr marL="402336" lvl="1" indent="0">
              <a:buNone/>
            </a:pPr>
            <a:endParaRPr lang="en-US" sz="1600" dirty="0">
              <a:latin typeface="Avenir Medium"/>
            </a:endParaRPr>
          </a:p>
          <a:p>
            <a:pPr lvl="1"/>
            <a:r>
              <a:rPr lang="en-US" sz="2000" dirty="0">
                <a:latin typeface="Avenir Medium"/>
              </a:rPr>
              <a:t>A Complete Tutorial on Tree Based Modeling from Scratch (in R &amp; Python)</a:t>
            </a:r>
          </a:p>
          <a:p>
            <a:pPr marL="402336" lvl="1" indent="0">
              <a:buNone/>
            </a:pPr>
            <a:r>
              <a:rPr lang="en-US" sz="1600" dirty="0">
                <a:latin typeface="Avenir Medium"/>
                <a:hlinkClick r:id="rId5"/>
              </a:rPr>
              <a:t>https://www.analyticsvidhya.com/blog/2016/04/complete-tutorial-tree-based-modeling-scratch-in-python/</a:t>
            </a:r>
            <a:endParaRPr lang="en-US" sz="1600" dirty="0">
              <a:latin typeface="Avenir Medium"/>
            </a:endParaRPr>
          </a:p>
          <a:p>
            <a:pPr marL="402336" lvl="1" indent="0">
              <a:buNone/>
            </a:pPr>
            <a:endParaRPr lang="en-US" sz="1600" dirty="0">
              <a:latin typeface="Avenir Medium"/>
            </a:endParaRPr>
          </a:p>
        </p:txBody>
      </p:sp>
    </p:spTree>
    <p:extLst>
      <p:ext uri="{BB962C8B-B14F-4D97-AF65-F5344CB8AC3E}">
        <p14:creationId xmlns:p14="http://schemas.microsoft.com/office/powerpoint/2010/main" val="1811240345"/>
      </p:ext>
    </p:extLst>
  </p:cSld>
  <p:clrMapOvr>
    <a:masterClrMapping/>
  </p:clrMapOvr>
  <p:transition>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Decision Trees</a:t>
            </a:r>
          </a:p>
        </p:txBody>
      </p:sp>
      <p:sp>
        <p:nvSpPr>
          <p:cNvPr id="7" name="Text Placeholder 2"/>
          <p:cNvSpPr txBox="1">
            <a:spLocks/>
          </p:cNvSpPr>
          <p:nvPr/>
        </p:nvSpPr>
        <p:spPr>
          <a:xfrm>
            <a:off x="533400" y="1219200"/>
            <a:ext cx="8604806" cy="5638800"/>
          </a:xfrm>
          <a:prstGeom prst="rect">
            <a:avLst/>
          </a:prstGeom>
        </p:spPr>
        <p:txBody>
          <a:bodyPr>
            <a:noAutofit/>
          </a:bodyPr>
          <a:lstStyle>
            <a:lvl1pPr marL="365760" indent="-283464" algn="l" eaLnBrk="1" latinLnBrk="0" hangingPunct="1">
              <a:lnSpc>
                <a:spcPct val="100000"/>
              </a:lnSpc>
              <a:spcBef>
                <a:spcPts val="600"/>
              </a:spcBef>
              <a:buClr>
                <a:schemeClr val="accent1"/>
              </a:buClr>
              <a:buSzPct val="80000"/>
              <a:buFont typeface="Wingdings 2"/>
              <a:buChar char=""/>
              <a:defRPr kumimoji="0" sz="3000">
                <a:latin typeface="+mn-lt"/>
              </a:defRPr>
            </a:lvl1pPr>
            <a:lvl2pPr marL="640080" lvl="1" indent="-237744" algn="l" eaLnBrk="1" latinLnBrk="0" hangingPunct="1">
              <a:lnSpc>
                <a:spcPct val="100000"/>
              </a:lnSpc>
              <a:spcBef>
                <a:spcPts val="550"/>
              </a:spcBef>
              <a:buClr>
                <a:schemeClr val="accent1"/>
              </a:buClr>
              <a:buFont typeface="Verdana"/>
              <a:buChar char="◦"/>
              <a:defRPr kumimoji="0" sz="2600">
                <a:latin typeface="+mn-lt"/>
              </a:defRPr>
            </a:lvl2pPr>
            <a:lvl3pPr marL="886968" indent="-228600" algn="l" eaLnBrk="1" latinLnBrk="0" hangingPunct="1">
              <a:lnSpc>
                <a:spcPct val="100000"/>
              </a:lnSpc>
              <a:buClr>
                <a:schemeClr val="accent2"/>
              </a:buClr>
              <a:buFont typeface="Wingdings 2"/>
              <a:buChar char=""/>
              <a:defRPr kumimoji="0" sz="2400">
                <a:latin typeface="+mn-lt"/>
              </a:defRPr>
            </a:lvl3pPr>
            <a:lvl4pPr marL="1097280" indent="-173736" algn="l" eaLnBrk="1" latinLnBrk="0" hangingPunct="1">
              <a:lnSpc>
                <a:spcPct val="100000"/>
              </a:lnSpc>
              <a:buClr>
                <a:schemeClr val="accent3"/>
              </a:buClr>
              <a:buFont typeface="Wingdings 2"/>
              <a:buChar char=""/>
              <a:defRPr kumimoji="0" sz="2000">
                <a:latin typeface="+mn-lt"/>
              </a:defRPr>
            </a:lvl4pPr>
            <a:lvl5pPr marL="1298448" indent="-182880" algn="l" eaLnBrk="1" latinLnBrk="0" hangingPunct="1">
              <a:lnSpc>
                <a:spcPct val="100000"/>
              </a:lnSpc>
              <a:buClr>
                <a:schemeClr val="accent4"/>
              </a:buClr>
              <a:buFont typeface="Wingdings 2"/>
              <a:buChar char=""/>
              <a:defRPr kumimoji="0" sz="2000">
                <a:latin typeface="+mn-lt"/>
              </a:defRPr>
            </a:lvl5pPr>
            <a:lvl6pPr marL="1508760" indent="-182880">
              <a:lnSpc>
                <a:spcPct val="100000"/>
              </a:lnSpc>
              <a:spcBef>
                <a:spcPct val="20000"/>
              </a:spcBef>
              <a:buClr>
                <a:schemeClr val="accent5"/>
              </a:buClr>
              <a:buFont typeface="Wingdings 2"/>
              <a:buChar char=""/>
              <a:defRPr kumimoji="0" sz="2000">
                <a:latin typeface="+mn-lt"/>
              </a:defRPr>
            </a:lvl6pPr>
            <a:lvl7pPr marL="1719072" indent="-182880">
              <a:lnSpc>
                <a:spcPct val="100000"/>
              </a:lnSpc>
              <a:spcBef>
                <a:spcPct val="20000"/>
              </a:spcBef>
              <a:buClr>
                <a:schemeClr val="accent6"/>
              </a:buClr>
              <a:buFont typeface="Wingdings 2"/>
              <a:buChar char=""/>
              <a:defRPr kumimoji="0" sz="2000">
                <a:latin typeface="+mn-lt"/>
              </a:defRPr>
            </a:lvl7pPr>
            <a:lvl8pPr marL="1920240" indent="-182880">
              <a:lnSpc>
                <a:spcPct val="100000"/>
              </a:lnSpc>
              <a:spcBef>
                <a:spcPct val="20000"/>
              </a:spcBef>
              <a:buClr>
                <a:schemeClr val="accent6"/>
              </a:buClr>
              <a:buFont typeface="Wingdings 2"/>
              <a:buChar char=""/>
              <a:defRPr kumimoji="0" sz="2000">
                <a:latin typeface="+mn-lt"/>
              </a:defRPr>
            </a:lvl8pPr>
            <a:lvl9pPr marL="2130552" indent="-182880">
              <a:lnSpc>
                <a:spcPct val="100000"/>
              </a:lnSpc>
              <a:spcBef>
                <a:spcPct val="20000"/>
              </a:spcBef>
              <a:buClr>
                <a:schemeClr val="accent6"/>
              </a:buClr>
              <a:buFont typeface="Wingdings 2"/>
              <a:buChar char=""/>
              <a:defRPr kumimoji="0" sz="2000">
                <a:latin typeface="+mn-lt"/>
              </a:defRPr>
            </a:lvl9pPr>
            <a:extLst/>
          </a:lstStyle>
          <a:p>
            <a:pPr lvl="1"/>
            <a:r>
              <a:rPr lang="en-US" sz="2400" dirty="0">
                <a:latin typeface="Avenir Medium"/>
              </a:rPr>
              <a:t>A type of supervised learning algorithm (having a pre-defined target variable) </a:t>
            </a:r>
          </a:p>
          <a:p>
            <a:pPr lvl="1"/>
            <a:r>
              <a:rPr lang="en-US" sz="2400" dirty="0">
                <a:latin typeface="Avenir Medium"/>
              </a:rPr>
              <a:t>Mostly used in classification problems (but can also be applied for regression problems)</a:t>
            </a:r>
          </a:p>
          <a:p>
            <a:pPr lvl="1"/>
            <a:r>
              <a:rPr lang="en-US" sz="2400" dirty="0">
                <a:latin typeface="Avenir Medium"/>
              </a:rPr>
              <a:t>Works for both categorical and continuous input and output variables. </a:t>
            </a:r>
          </a:p>
          <a:p>
            <a:pPr lvl="1"/>
            <a:r>
              <a:rPr lang="en-US" sz="2400" dirty="0">
                <a:latin typeface="Avenir Medium"/>
              </a:rPr>
              <a:t>Basic idea: split the population or sample into two or more homogeneous sets (or sub-populations) based on most significant splitter / differentiator in input variables</a:t>
            </a:r>
            <a:endParaRPr lang="en-US" sz="2400" dirty="0">
              <a:latin typeface="Avenir Medium"/>
              <a:cs typeface="Avenir Medium"/>
            </a:endParaRPr>
          </a:p>
        </p:txBody>
      </p:sp>
    </p:spTree>
    <p:extLst>
      <p:ext uri="{BB962C8B-B14F-4D97-AF65-F5344CB8AC3E}">
        <p14:creationId xmlns:p14="http://schemas.microsoft.com/office/powerpoint/2010/main" val="1090031920"/>
      </p:ext>
    </p:extLst>
  </p:cSld>
  <p:clrMapOvr>
    <a:masterClrMapping/>
  </p:clrMapOvr>
  <p:transition>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686800" cy="1143000"/>
          </a:xfrm>
        </p:spPr>
        <p:txBody>
          <a:bodyPr anchor="ctr">
            <a:normAutofit/>
          </a:bodyPr>
          <a:lstStyle/>
          <a:p>
            <a:pPr algn="ctr"/>
            <a:r>
              <a:rPr lang="en-US" dirty="0">
                <a:latin typeface="Arial Unicode MS" panose="020B0604020202020204" pitchFamily="34" charset="-128"/>
                <a:ea typeface="Arial Unicode MS" panose="020B0604020202020204" pitchFamily="34" charset="-128"/>
                <a:cs typeface="Arial Unicode MS" panose="020B0604020202020204" pitchFamily="34" charset="-128"/>
              </a:rPr>
              <a:t>Decision Trees - Terminology</a:t>
            </a:r>
          </a:p>
        </p:txBody>
      </p:sp>
      <p:sp>
        <p:nvSpPr>
          <p:cNvPr id="4" name="TextBox 3"/>
          <p:cNvSpPr txBox="1"/>
          <p:nvPr/>
        </p:nvSpPr>
        <p:spPr>
          <a:xfrm>
            <a:off x="6781800" y="6550968"/>
            <a:ext cx="2362200" cy="230832"/>
          </a:xfrm>
          <a:prstGeom prst="rect">
            <a:avLst/>
          </a:prstGeom>
          <a:noFill/>
        </p:spPr>
        <p:txBody>
          <a:bodyPr wrap="square" rtlCol="0">
            <a:spAutoFit/>
          </a:bodyPr>
          <a:lstStyle/>
          <a:p>
            <a:pPr>
              <a:buNone/>
            </a:pPr>
            <a:r>
              <a:rPr lang="en-US" sz="1000" b="1" dirty="0">
                <a:latin typeface="Arial" charset="0"/>
                <a:ea typeface="Arial" charset="0"/>
                <a:cs typeface="Arial" charset="0"/>
                <a:hlinkClick r:id="rId2"/>
              </a:rPr>
              <a:t>https://www.analyticsvidhya.com</a:t>
            </a:r>
            <a:endParaRPr lang="en-US" sz="1000" b="1" dirty="0">
              <a:latin typeface="Arial" charset="0"/>
              <a:ea typeface="Arial" charset="0"/>
              <a:cs typeface="Arial" charset="0"/>
            </a:endParaRPr>
          </a:p>
        </p:txBody>
      </p:sp>
      <p:pic>
        <p:nvPicPr>
          <p:cNvPr id="6" name="Picture 5">
            <a:extLst>
              <a:ext uri="{FF2B5EF4-FFF2-40B4-BE49-F238E27FC236}">
                <a16:creationId xmlns:a16="http://schemas.microsoft.com/office/drawing/2014/main" id="{4434583B-BC24-C94D-8E13-4FC086A06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632610" y="548595"/>
            <a:ext cx="4945579" cy="7010400"/>
          </a:xfrm>
          <a:prstGeom prst="rect">
            <a:avLst/>
          </a:prstGeom>
        </p:spPr>
      </p:pic>
    </p:spTree>
    <p:extLst>
      <p:ext uri="{BB962C8B-B14F-4D97-AF65-F5344CB8AC3E}">
        <p14:creationId xmlns:p14="http://schemas.microsoft.com/office/powerpoint/2010/main" val="113905929"/>
      </p:ext>
    </p:extLst>
  </p:cSld>
  <p:clrMapOvr>
    <a:masterClrMapping/>
  </p:clrMapOvr>
  <p:transition>
    <p:random/>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43002</TotalTime>
  <Words>4528</Words>
  <Application>Microsoft Macintosh PowerPoint</Application>
  <PresentationFormat>On-screen Show (4:3)</PresentationFormat>
  <Paragraphs>519</Paragraphs>
  <Slides>59</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59</vt:i4>
      </vt:variant>
    </vt:vector>
  </HeadingPairs>
  <TitlesOfParts>
    <vt:vector size="76" baseType="lpstr">
      <vt:lpstr>Arial Unicode MS</vt:lpstr>
      <vt:lpstr>American Typewriter</vt:lpstr>
      <vt:lpstr>Arial</vt:lpstr>
      <vt:lpstr>Avenir Book</vt:lpstr>
      <vt:lpstr>Avenir Medium</vt:lpstr>
      <vt:lpstr>Book Antiqua</vt:lpstr>
      <vt:lpstr>Calibri</vt:lpstr>
      <vt:lpstr>Calisto MT</vt:lpstr>
      <vt:lpstr>Cambria Math</vt:lpstr>
      <vt:lpstr>Gabriola</vt:lpstr>
      <vt:lpstr>Gill Sans MT</vt:lpstr>
      <vt:lpstr>Segoe UI Semibold</vt:lpstr>
      <vt:lpstr>Times New Roman</vt:lpstr>
      <vt:lpstr>Verdana</vt:lpstr>
      <vt:lpstr>Wingdings</vt:lpstr>
      <vt:lpstr>Wingdings 2</vt:lpstr>
      <vt:lpstr>Solstice</vt:lpstr>
      <vt:lpstr>Data  Processing/Analysis/Science  with R</vt:lpstr>
      <vt:lpstr>Agenda</vt:lpstr>
      <vt:lpstr>Agenda (cont.)</vt:lpstr>
      <vt:lpstr>Classification and Regression Trees (CART) – Video Tutorials</vt:lpstr>
      <vt:lpstr>Classification and Regression Trees (CART) – Video Tutorials (cont.)</vt:lpstr>
      <vt:lpstr>CART– Tutorials, Case Studies</vt:lpstr>
      <vt:lpstr>CART – Tutorials, Case Studies (cont.)</vt:lpstr>
      <vt:lpstr>Decision Trees</vt:lpstr>
      <vt:lpstr>Decision Trees - Terminology</vt:lpstr>
      <vt:lpstr>Decision Trees – Terminology (cont.)</vt:lpstr>
      <vt:lpstr>Decision Trees – Advantages &amp; Weaknesses</vt:lpstr>
      <vt:lpstr>Classification vs. Regression Trees</vt:lpstr>
      <vt:lpstr>Classification vs. Regression Trees (cont.)</vt:lpstr>
      <vt:lpstr>Criteria for doing the split (tree building)</vt:lpstr>
      <vt:lpstr>Regression Trees Building</vt:lpstr>
      <vt:lpstr>Recursive binary splitting  for RT</vt:lpstr>
      <vt:lpstr>Recursive binary splitting  for RT (cont.)</vt:lpstr>
      <vt:lpstr>Example of Recursive binary splitting  for RT</vt:lpstr>
      <vt:lpstr>Classification Error Rate</vt:lpstr>
      <vt:lpstr>Gini Index</vt:lpstr>
      <vt:lpstr>Cross-Entropy</vt:lpstr>
      <vt:lpstr>Tuning the Tree Size</vt:lpstr>
      <vt:lpstr>Tuning the Tree Size (cont.)</vt:lpstr>
      <vt:lpstr>Tuning the Tree Size (cont.)</vt:lpstr>
      <vt:lpstr>Example – Heart Data Set</vt:lpstr>
      <vt:lpstr>Ex. of Unpruned CT  - Heart  </vt:lpstr>
      <vt:lpstr>Unpruned CT – Heart – Cross-validation</vt:lpstr>
      <vt:lpstr>CT – Heart –  with Pruning</vt:lpstr>
      <vt:lpstr>CT – Heart – Visualizing Pruned Tree Plot with  `partykit` Package</vt:lpstr>
      <vt:lpstr>Revealing the CT High Variance</vt:lpstr>
      <vt:lpstr>Bagging – Video Tutorials</vt:lpstr>
      <vt:lpstr>Bagging – Tutorials, Case Studies</vt:lpstr>
      <vt:lpstr>Bagging</vt:lpstr>
      <vt:lpstr>Bagging (cont.)</vt:lpstr>
      <vt:lpstr>Bagging in R</vt:lpstr>
      <vt:lpstr>Bagging vs. CT – Performance Metrics</vt:lpstr>
      <vt:lpstr>Bagging vs. CT – ROC</vt:lpstr>
      <vt:lpstr>Variable Importance - Bagging vs. CT</vt:lpstr>
      <vt:lpstr>Random Forests – Tutorials, Case Studies</vt:lpstr>
      <vt:lpstr>Random Forests – Tutorials, Case Studies (cont.)</vt:lpstr>
      <vt:lpstr>Random Forests – Video Tutorials</vt:lpstr>
      <vt:lpstr>Random Forests</vt:lpstr>
      <vt:lpstr>Random Forests Basic Algorithm</vt:lpstr>
      <vt:lpstr>Random Forests Advantages</vt:lpstr>
      <vt:lpstr>Random Forests Disadvantages</vt:lpstr>
      <vt:lpstr>Random Forests in R</vt:lpstr>
      <vt:lpstr>Performance - Random Forests vs. Bagging </vt:lpstr>
      <vt:lpstr>ROC Comparison – RF vs Bagging vs CT</vt:lpstr>
      <vt:lpstr>Random Forests vs. Bagging– Heart Data Set</vt:lpstr>
      <vt:lpstr>Analyzing Random Forests with Package `randomForestExplainer` </vt:lpstr>
      <vt:lpstr>Boosting – Tutorials, Case Studies</vt:lpstr>
      <vt:lpstr>Boosting – Tutorials, Case Studies (cont.)</vt:lpstr>
      <vt:lpstr>Boosting – Video Tutorials</vt:lpstr>
      <vt:lpstr>Boosting</vt:lpstr>
      <vt:lpstr>Boosting Basic Algorithm</vt:lpstr>
      <vt:lpstr>Gradient Boosting in R</vt:lpstr>
      <vt:lpstr>Performance - GBM vs. Random Forests </vt:lpstr>
      <vt:lpstr>ROC Comparison – GBM vs RF vs Bagging vs CT</vt:lpstr>
      <vt:lpstr>Random Forests vs. Bagging– Heart Data Set</vt:lpstr>
    </vt:vector>
  </TitlesOfParts>
  <Company>FEAA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BAZE DE DATE</dc:title>
  <dc:creator>FotacheM</dc:creator>
  <cp:lastModifiedBy>Marin Fotache</cp:lastModifiedBy>
  <cp:revision>855</cp:revision>
  <dcterms:created xsi:type="dcterms:W3CDTF">2002-10-11T06:23:42Z</dcterms:created>
  <dcterms:modified xsi:type="dcterms:W3CDTF">2019-01-15T14:20:31Z</dcterms:modified>
</cp:coreProperties>
</file>